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7" r:id="rId2"/>
    <p:sldMasterId id="2147483709" r:id="rId3"/>
    <p:sldMasterId id="2147483727" r:id="rId4"/>
  </p:sldMasterIdLst>
  <p:notesMasterIdLst>
    <p:notesMasterId r:id="rId68"/>
  </p:notesMasterIdLst>
  <p:sldIdLst>
    <p:sldId id="273" r:id="rId5"/>
    <p:sldId id="277" r:id="rId6"/>
    <p:sldId id="434" r:id="rId7"/>
    <p:sldId id="409" r:id="rId8"/>
    <p:sldId id="410" r:id="rId9"/>
    <p:sldId id="274" r:id="rId10"/>
    <p:sldId id="437" r:id="rId11"/>
    <p:sldId id="388" r:id="rId12"/>
    <p:sldId id="257" r:id="rId13"/>
    <p:sldId id="260" r:id="rId14"/>
    <p:sldId id="264" r:id="rId15"/>
    <p:sldId id="263" r:id="rId16"/>
    <p:sldId id="258" r:id="rId17"/>
    <p:sldId id="266" r:id="rId18"/>
    <p:sldId id="471" r:id="rId19"/>
    <p:sldId id="282" r:id="rId20"/>
    <p:sldId id="278" r:id="rId21"/>
    <p:sldId id="279" r:id="rId22"/>
    <p:sldId id="280" r:id="rId23"/>
    <p:sldId id="281" r:id="rId24"/>
    <p:sldId id="283" r:id="rId25"/>
    <p:sldId id="414" r:id="rId26"/>
    <p:sldId id="415" r:id="rId27"/>
    <p:sldId id="416" r:id="rId28"/>
    <p:sldId id="267" r:id="rId29"/>
    <p:sldId id="385" r:id="rId30"/>
    <p:sldId id="413" r:id="rId31"/>
    <p:sldId id="472" r:id="rId32"/>
    <p:sldId id="438" r:id="rId33"/>
    <p:sldId id="439" r:id="rId34"/>
    <p:sldId id="440" r:id="rId35"/>
    <p:sldId id="441" r:id="rId36"/>
    <p:sldId id="442" r:id="rId37"/>
    <p:sldId id="443" r:id="rId38"/>
    <p:sldId id="444" r:id="rId39"/>
    <p:sldId id="445" r:id="rId40"/>
    <p:sldId id="446" r:id="rId41"/>
    <p:sldId id="447" r:id="rId42"/>
    <p:sldId id="448" r:id="rId43"/>
    <p:sldId id="449" r:id="rId44"/>
    <p:sldId id="450" r:id="rId45"/>
    <p:sldId id="451" r:id="rId46"/>
    <p:sldId id="452" r:id="rId47"/>
    <p:sldId id="453" r:id="rId48"/>
    <p:sldId id="454" r:id="rId49"/>
    <p:sldId id="455" r:id="rId50"/>
    <p:sldId id="456" r:id="rId51"/>
    <p:sldId id="457" r:id="rId52"/>
    <p:sldId id="458" r:id="rId53"/>
    <p:sldId id="459" r:id="rId54"/>
    <p:sldId id="460" r:id="rId55"/>
    <p:sldId id="461" r:id="rId56"/>
    <p:sldId id="462" r:id="rId57"/>
    <p:sldId id="463" r:id="rId58"/>
    <p:sldId id="464" r:id="rId59"/>
    <p:sldId id="465" r:id="rId60"/>
    <p:sldId id="466" r:id="rId61"/>
    <p:sldId id="467" r:id="rId62"/>
    <p:sldId id="468" r:id="rId63"/>
    <p:sldId id="469" r:id="rId64"/>
    <p:sldId id="470" r:id="rId65"/>
    <p:sldId id="473" r:id="rId66"/>
    <p:sldId id="372" r:id="rId67"/>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14" d="100"/>
          <a:sy n="114" d="100"/>
        </p:scale>
        <p:origin x="3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9BE4D8-1A16-4309-82B9-16FED5FC54A5}"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26DB4CEB-3A3E-44FB-B02C-6C999F25258D}">
      <dgm:prSet/>
      <dgm:spPr>
        <a:solidFill>
          <a:srgbClr val="0070C0"/>
        </a:solidFill>
      </dgm:spPr>
      <dgm:t>
        <a:bodyPr/>
        <a:lstStyle/>
        <a:p>
          <a:r>
            <a:rPr lang="et-EE" b="1" dirty="0"/>
            <a:t>Hoolivus</a:t>
          </a:r>
          <a:r>
            <a:rPr lang="et-EE" dirty="0"/>
            <a:t>: tõrjutuse vältimine, orienteeritus kõigile</a:t>
          </a:r>
          <a:endParaRPr lang="en-US" dirty="0"/>
        </a:p>
      </dgm:t>
    </dgm:pt>
    <dgm:pt modelId="{77BC1669-6797-43E6-9233-B5EC6A000425}" type="parTrans" cxnId="{51E05318-5D7E-4995-BB66-1A60951E6C48}">
      <dgm:prSet/>
      <dgm:spPr/>
      <dgm:t>
        <a:bodyPr/>
        <a:lstStyle/>
        <a:p>
          <a:endParaRPr lang="en-US"/>
        </a:p>
      </dgm:t>
    </dgm:pt>
    <dgm:pt modelId="{F23A299B-4CD8-43F1-A8B9-4F90A000BBDE}" type="sibTrans" cxnId="{51E05318-5D7E-4995-BB66-1A60951E6C48}">
      <dgm:prSet/>
      <dgm:spPr/>
      <dgm:t>
        <a:bodyPr/>
        <a:lstStyle/>
        <a:p>
          <a:endParaRPr lang="en-US"/>
        </a:p>
      </dgm:t>
    </dgm:pt>
    <dgm:pt modelId="{72A59721-B008-4AC7-B81C-079D92359A72}">
      <dgm:prSet/>
      <dgm:spPr>
        <a:solidFill>
          <a:srgbClr val="0070C0"/>
        </a:solidFill>
      </dgm:spPr>
      <dgm:t>
        <a:bodyPr/>
        <a:lstStyle/>
        <a:p>
          <a:r>
            <a:rPr lang="et-EE" b="1" dirty="0"/>
            <a:t>Turvalisus</a:t>
          </a:r>
          <a:r>
            <a:rPr lang="et-EE" dirty="0"/>
            <a:t>: ohutuse tagamine treppidel, pandustel, ruumis liikumisel</a:t>
          </a:r>
          <a:endParaRPr lang="en-US" dirty="0"/>
        </a:p>
      </dgm:t>
    </dgm:pt>
    <dgm:pt modelId="{2C030B0A-F5A6-45B9-A3F1-803F02DF0ED6}" type="parTrans" cxnId="{11541E73-897B-44AB-81FF-57DDEF8CF7FA}">
      <dgm:prSet/>
      <dgm:spPr/>
      <dgm:t>
        <a:bodyPr/>
        <a:lstStyle/>
        <a:p>
          <a:endParaRPr lang="en-US"/>
        </a:p>
      </dgm:t>
    </dgm:pt>
    <dgm:pt modelId="{B997C015-7F4C-447C-ADBF-D87203D41CAF}" type="sibTrans" cxnId="{11541E73-897B-44AB-81FF-57DDEF8CF7FA}">
      <dgm:prSet/>
      <dgm:spPr/>
      <dgm:t>
        <a:bodyPr/>
        <a:lstStyle/>
        <a:p>
          <a:endParaRPr lang="en-US"/>
        </a:p>
      </dgm:t>
    </dgm:pt>
    <dgm:pt modelId="{46B48949-91BA-47AE-BCF3-1A4E85872440}">
      <dgm:prSet/>
      <dgm:spPr>
        <a:solidFill>
          <a:srgbClr val="0070C0"/>
        </a:solidFill>
      </dgm:spPr>
      <dgm:t>
        <a:bodyPr/>
        <a:lstStyle/>
        <a:p>
          <a:r>
            <a:rPr lang="et-EE" b="1" dirty="0"/>
            <a:t>Tervislikkus</a:t>
          </a:r>
          <a:r>
            <a:rPr lang="et-EE" dirty="0"/>
            <a:t>: propageerib tervislikke eluviise ja arvestab näiteks allergikute erivajadustega</a:t>
          </a:r>
          <a:endParaRPr lang="en-US" dirty="0"/>
        </a:p>
      </dgm:t>
    </dgm:pt>
    <dgm:pt modelId="{4E828E80-E3A3-4EF8-B8E8-043F4A1EB31D}" type="parTrans" cxnId="{99BBAF5E-6DED-4A83-A6DB-D527046A4A5E}">
      <dgm:prSet/>
      <dgm:spPr/>
      <dgm:t>
        <a:bodyPr/>
        <a:lstStyle/>
        <a:p>
          <a:endParaRPr lang="en-US"/>
        </a:p>
      </dgm:t>
    </dgm:pt>
    <dgm:pt modelId="{4C49E620-845B-4D3D-8471-A2926C526204}" type="sibTrans" cxnId="{99BBAF5E-6DED-4A83-A6DB-D527046A4A5E}">
      <dgm:prSet/>
      <dgm:spPr/>
      <dgm:t>
        <a:bodyPr/>
        <a:lstStyle/>
        <a:p>
          <a:endParaRPr lang="en-US"/>
        </a:p>
      </dgm:t>
    </dgm:pt>
    <dgm:pt modelId="{9533C089-C2CA-423C-BC98-6BB7EE6F1E3F}">
      <dgm:prSet/>
      <dgm:spPr>
        <a:solidFill>
          <a:srgbClr val="0070C0"/>
        </a:solidFill>
      </dgm:spPr>
      <dgm:t>
        <a:bodyPr/>
        <a:lstStyle/>
        <a:p>
          <a:r>
            <a:rPr lang="et-EE" b="1"/>
            <a:t>Funktsionaalsus</a:t>
          </a:r>
          <a:r>
            <a:rPr lang="et-EE"/>
            <a:t>: kõigi poolt kasutatav</a:t>
          </a:r>
          <a:endParaRPr lang="en-US"/>
        </a:p>
      </dgm:t>
    </dgm:pt>
    <dgm:pt modelId="{9C46537B-954D-412D-A874-9E945923CE34}" type="parTrans" cxnId="{763A1AA3-1FA4-4E27-8BD9-C9B744DFACC0}">
      <dgm:prSet/>
      <dgm:spPr/>
      <dgm:t>
        <a:bodyPr/>
        <a:lstStyle/>
        <a:p>
          <a:endParaRPr lang="en-US"/>
        </a:p>
      </dgm:t>
    </dgm:pt>
    <dgm:pt modelId="{28644686-DBA1-4E41-BF38-8B3C15057BE1}" type="sibTrans" cxnId="{763A1AA3-1FA4-4E27-8BD9-C9B744DFACC0}">
      <dgm:prSet/>
      <dgm:spPr/>
      <dgm:t>
        <a:bodyPr/>
        <a:lstStyle/>
        <a:p>
          <a:endParaRPr lang="en-US"/>
        </a:p>
      </dgm:t>
    </dgm:pt>
    <dgm:pt modelId="{E9567667-B8E4-42A5-95ED-F77F739F41CC}">
      <dgm:prSet/>
      <dgm:spPr>
        <a:solidFill>
          <a:srgbClr val="0070C0"/>
        </a:solidFill>
      </dgm:spPr>
      <dgm:t>
        <a:bodyPr/>
        <a:lstStyle/>
        <a:p>
          <a:r>
            <a:rPr lang="et-EE" b="1" dirty="0"/>
            <a:t>Arusaadavus</a:t>
          </a:r>
          <a:r>
            <a:rPr lang="et-EE" dirty="0"/>
            <a:t>: informatsiooni paigutus, viidad, abi orienteerumisel</a:t>
          </a:r>
          <a:endParaRPr lang="en-US" dirty="0"/>
        </a:p>
      </dgm:t>
    </dgm:pt>
    <dgm:pt modelId="{F1286DFB-E7D6-439E-9C0E-8675FA55C2CB}" type="parTrans" cxnId="{F888558D-9850-450F-BAA4-D10E25192BC1}">
      <dgm:prSet/>
      <dgm:spPr/>
      <dgm:t>
        <a:bodyPr/>
        <a:lstStyle/>
        <a:p>
          <a:endParaRPr lang="en-US"/>
        </a:p>
      </dgm:t>
    </dgm:pt>
    <dgm:pt modelId="{060823C6-5EDE-42CE-AE7D-F637CDD081E5}" type="sibTrans" cxnId="{F888558D-9850-450F-BAA4-D10E25192BC1}">
      <dgm:prSet/>
      <dgm:spPr/>
      <dgm:t>
        <a:bodyPr/>
        <a:lstStyle/>
        <a:p>
          <a:endParaRPr lang="en-US"/>
        </a:p>
      </dgm:t>
    </dgm:pt>
    <dgm:pt modelId="{5E5EA5D2-20D5-49CC-8657-904E25FC9CBF}">
      <dgm:prSet/>
      <dgm:spPr>
        <a:solidFill>
          <a:srgbClr val="0070C0"/>
        </a:solidFill>
      </dgm:spPr>
      <dgm:t>
        <a:bodyPr/>
        <a:lstStyle/>
        <a:p>
          <a:r>
            <a:rPr lang="et-EE" b="1" dirty="0"/>
            <a:t>Jätkusuutlikkus</a:t>
          </a:r>
          <a:r>
            <a:rPr lang="et-EE" dirty="0"/>
            <a:t>: lahendused vaatavad tulevikku (keskkond, demograafia)</a:t>
          </a:r>
          <a:endParaRPr lang="en-US" dirty="0"/>
        </a:p>
      </dgm:t>
    </dgm:pt>
    <dgm:pt modelId="{A433F911-44C9-4352-B2EB-3C906483E74F}" type="parTrans" cxnId="{C1BDD09D-1C0B-4712-8788-85BF2E0092BF}">
      <dgm:prSet/>
      <dgm:spPr/>
      <dgm:t>
        <a:bodyPr/>
        <a:lstStyle/>
        <a:p>
          <a:endParaRPr lang="en-US"/>
        </a:p>
      </dgm:t>
    </dgm:pt>
    <dgm:pt modelId="{F51DF584-C08A-40E3-A970-FBBF694D564E}" type="sibTrans" cxnId="{C1BDD09D-1C0B-4712-8788-85BF2E0092BF}">
      <dgm:prSet/>
      <dgm:spPr/>
      <dgm:t>
        <a:bodyPr/>
        <a:lstStyle/>
        <a:p>
          <a:endParaRPr lang="en-US"/>
        </a:p>
      </dgm:t>
    </dgm:pt>
    <dgm:pt modelId="{C59ACA79-2894-4136-AB53-A0122435DDC8}">
      <dgm:prSet/>
      <dgm:spPr>
        <a:solidFill>
          <a:srgbClr val="0070C0"/>
        </a:solidFill>
      </dgm:spPr>
      <dgm:t>
        <a:bodyPr/>
        <a:lstStyle/>
        <a:p>
          <a:r>
            <a:rPr lang="et-EE" b="1"/>
            <a:t>Esteetika</a:t>
          </a:r>
          <a:r>
            <a:rPr lang="et-EE"/>
            <a:t>: hea keskkond on ilus; ilus on atraktiivne</a:t>
          </a:r>
          <a:endParaRPr lang="en-US"/>
        </a:p>
      </dgm:t>
    </dgm:pt>
    <dgm:pt modelId="{32782C3B-93FC-4DF0-9596-47F50244132A}" type="parTrans" cxnId="{18272218-C311-458A-B7AE-601C402B1A6D}">
      <dgm:prSet/>
      <dgm:spPr/>
      <dgm:t>
        <a:bodyPr/>
        <a:lstStyle/>
        <a:p>
          <a:endParaRPr lang="en-US"/>
        </a:p>
      </dgm:t>
    </dgm:pt>
    <dgm:pt modelId="{92A22E4D-0E38-41FA-99E4-526200EEFBDE}" type="sibTrans" cxnId="{18272218-C311-458A-B7AE-601C402B1A6D}">
      <dgm:prSet/>
      <dgm:spPr/>
      <dgm:t>
        <a:bodyPr/>
        <a:lstStyle/>
        <a:p>
          <a:endParaRPr lang="en-US"/>
        </a:p>
      </dgm:t>
    </dgm:pt>
    <dgm:pt modelId="{AFEAD696-C19A-4110-AA68-9AC13DB9E150}">
      <dgm:prSet/>
      <dgm:spPr>
        <a:solidFill>
          <a:srgbClr val="0070C0"/>
        </a:solidFill>
      </dgm:spPr>
      <dgm:t>
        <a:bodyPr/>
        <a:lstStyle/>
        <a:p>
          <a:r>
            <a:rPr lang="et-EE" b="1"/>
            <a:t>Kaasamine</a:t>
          </a:r>
          <a:r>
            <a:rPr lang="et-EE"/>
            <a:t>: räägi inimesega!</a:t>
          </a:r>
          <a:endParaRPr lang="en-US"/>
        </a:p>
      </dgm:t>
    </dgm:pt>
    <dgm:pt modelId="{D0BB7618-7A76-4E08-AE04-1135623BA0E6}" type="parTrans" cxnId="{9C415588-8CE2-4CA8-8F1A-301ABD86B91E}">
      <dgm:prSet/>
      <dgm:spPr/>
      <dgm:t>
        <a:bodyPr/>
        <a:lstStyle/>
        <a:p>
          <a:endParaRPr lang="en-US"/>
        </a:p>
      </dgm:t>
    </dgm:pt>
    <dgm:pt modelId="{5F4F5AD7-612D-43E4-BE28-A0B5DAB48CC2}" type="sibTrans" cxnId="{9C415588-8CE2-4CA8-8F1A-301ABD86B91E}">
      <dgm:prSet/>
      <dgm:spPr/>
      <dgm:t>
        <a:bodyPr/>
        <a:lstStyle/>
        <a:p>
          <a:endParaRPr lang="en-US"/>
        </a:p>
      </dgm:t>
    </dgm:pt>
    <dgm:pt modelId="{BFFD9326-4DFA-4762-AFD9-94892E44D8E6}" type="pres">
      <dgm:prSet presAssocID="{AB9BE4D8-1A16-4309-82B9-16FED5FC54A5}" presName="diagram" presStyleCnt="0">
        <dgm:presLayoutVars>
          <dgm:dir/>
          <dgm:resizeHandles val="exact"/>
        </dgm:presLayoutVars>
      </dgm:prSet>
      <dgm:spPr/>
    </dgm:pt>
    <dgm:pt modelId="{1852B463-70B2-4F7C-B689-31A29A6A8BAC}" type="pres">
      <dgm:prSet presAssocID="{26DB4CEB-3A3E-44FB-B02C-6C999F25258D}" presName="node" presStyleLbl="node1" presStyleIdx="0" presStyleCnt="8">
        <dgm:presLayoutVars>
          <dgm:bulletEnabled val="1"/>
        </dgm:presLayoutVars>
      </dgm:prSet>
      <dgm:spPr/>
    </dgm:pt>
    <dgm:pt modelId="{D1864741-308F-4EB7-A14F-94078B83A7A8}" type="pres">
      <dgm:prSet presAssocID="{F23A299B-4CD8-43F1-A8B9-4F90A000BBDE}" presName="sibTrans" presStyleCnt="0"/>
      <dgm:spPr/>
    </dgm:pt>
    <dgm:pt modelId="{8578E6F9-65E5-4C80-9428-4779DECAD866}" type="pres">
      <dgm:prSet presAssocID="{72A59721-B008-4AC7-B81C-079D92359A72}" presName="node" presStyleLbl="node1" presStyleIdx="1" presStyleCnt="8">
        <dgm:presLayoutVars>
          <dgm:bulletEnabled val="1"/>
        </dgm:presLayoutVars>
      </dgm:prSet>
      <dgm:spPr/>
    </dgm:pt>
    <dgm:pt modelId="{D7F8E5EA-BE76-4D94-8836-338004EF6D58}" type="pres">
      <dgm:prSet presAssocID="{B997C015-7F4C-447C-ADBF-D87203D41CAF}" presName="sibTrans" presStyleCnt="0"/>
      <dgm:spPr/>
    </dgm:pt>
    <dgm:pt modelId="{81A3018A-CF9B-44D9-B45B-2FF1BEF79742}" type="pres">
      <dgm:prSet presAssocID="{46B48949-91BA-47AE-BCF3-1A4E85872440}" presName="node" presStyleLbl="node1" presStyleIdx="2" presStyleCnt="8">
        <dgm:presLayoutVars>
          <dgm:bulletEnabled val="1"/>
        </dgm:presLayoutVars>
      </dgm:prSet>
      <dgm:spPr/>
    </dgm:pt>
    <dgm:pt modelId="{51937C09-F960-414F-8182-D7143392C637}" type="pres">
      <dgm:prSet presAssocID="{4C49E620-845B-4D3D-8471-A2926C526204}" presName="sibTrans" presStyleCnt="0"/>
      <dgm:spPr/>
    </dgm:pt>
    <dgm:pt modelId="{19462FDF-F8DC-419E-AB44-8DE1BC94B11C}" type="pres">
      <dgm:prSet presAssocID="{9533C089-C2CA-423C-BC98-6BB7EE6F1E3F}" presName="node" presStyleLbl="node1" presStyleIdx="3" presStyleCnt="8">
        <dgm:presLayoutVars>
          <dgm:bulletEnabled val="1"/>
        </dgm:presLayoutVars>
      </dgm:prSet>
      <dgm:spPr/>
    </dgm:pt>
    <dgm:pt modelId="{EBC48BD8-7FCA-4742-BF1F-C135452D8DAE}" type="pres">
      <dgm:prSet presAssocID="{28644686-DBA1-4E41-BF38-8B3C15057BE1}" presName="sibTrans" presStyleCnt="0"/>
      <dgm:spPr/>
    </dgm:pt>
    <dgm:pt modelId="{B7DA8B40-457D-4370-8391-2949B7CA5006}" type="pres">
      <dgm:prSet presAssocID="{E9567667-B8E4-42A5-95ED-F77F739F41CC}" presName="node" presStyleLbl="node1" presStyleIdx="4" presStyleCnt="8">
        <dgm:presLayoutVars>
          <dgm:bulletEnabled val="1"/>
        </dgm:presLayoutVars>
      </dgm:prSet>
      <dgm:spPr/>
    </dgm:pt>
    <dgm:pt modelId="{6FB4F940-087B-42A8-9E48-F3CBC436943E}" type="pres">
      <dgm:prSet presAssocID="{060823C6-5EDE-42CE-AE7D-F637CDD081E5}" presName="sibTrans" presStyleCnt="0"/>
      <dgm:spPr/>
    </dgm:pt>
    <dgm:pt modelId="{9B5CC312-1245-42E4-AF9D-516D67FAD7E9}" type="pres">
      <dgm:prSet presAssocID="{5E5EA5D2-20D5-49CC-8657-904E25FC9CBF}" presName="node" presStyleLbl="node1" presStyleIdx="5" presStyleCnt="8">
        <dgm:presLayoutVars>
          <dgm:bulletEnabled val="1"/>
        </dgm:presLayoutVars>
      </dgm:prSet>
      <dgm:spPr/>
    </dgm:pt>
    <dgm:pt modelId="{D43E581D-BEBD-48E6-ACE5-0321D297E684}" type="pres">
      <dgm:prSet presAssocID="{F51DF584-C08A-40E3-A970-FBBF694D564E}" presName="sibTrans" presStyleCnt="0"/>
      <dgm:spPr/>
    </dgm:pt>
    <dgm:pt modelId="{9B1FDE13-E965-49A8-86F4-67F1799B719F}" type="pres">
      <dgm:prSet presAssocID="{C59ACA79-2894-4136-AB53-A0122435DDC8}" presName="node" presStyleLbl="node1" presStyleIdx="6" presStyleCnt="8">
        <dgm:presLayoutVars>
          <dgm:bulletEnabled val="1"/>
        </dgm:presLayoutVars>
      </dgm:prSet>
      <dgm:spPr/>
    </dgm:pt>
    <dgm:pt modelId="{71DDE4AB-4812-48B6-B05A-F1485F268C92}" type="pres">
      <dgm:prSet presAssocID="{92A22E4D-0E38-41FA-99E4-526200EEFBDE}" presName="sibTrans" presStyleCnt="0"/>
      <dgm:spPr/>
    </dgm:pt>
    <dgm:pt modelId="{69BEFB20-FD91-45E9-B796-909020B45DD0}" type="pres">
      <dgm:prSet presAssocID="{AFEAD696-C19A-4110-AA68-9AC13DB9E150}" presName="node" presStyleLbl="node1" presStyleIdx="7" presStyleCnt="8">
        <dgm:presLayoutVars>
          <dgm:bulletEnabled val="1"/>
        </dgm:presLayoutVars>
      </dgm:prSet>
      <dgm:spPr/>
    </dgm:pt>
  </dgm:ptLst>
  <dgm:cxnLst>
    <dgm:cxn modelId="{EBE77206-DCF8-4F1F-854B-326334AE6530}" type="presOf" srcId="{E9567667-B8E4-42A5-95ED-F77F739F41CC}" destId="{B7DA8B40-457D-4370-8391-2949B7CA5006}" srcOrd="0" destOrd="0" presId="urn:microsoft.com/office/officeart/2005/8/layout/default"/>
    <dgm:cxn modelId="{18272218-C311-458A-B7AE-601C402B1A6D}" srcId="{AB9BE4D8-1A16-4309-82B9-16FED5FC54A5}" destId="{C59ACA79-2894-4136-AB53-A0122435DDC8}" srcOrd="6" destOrd="0" parTransId="{32782C3B-93FC-4DF0-9596-47F50244132A}" sibTransId="{92A22E4D-0E38-41FA-99E4-526200EEFBDE}"/>
    <dgm:cxn modelId="{51E05318-5D7E-4995-BB66-1A60951E6C48}" srcId="{AB9BE4D8-1A16-4309-82B9-16FED5FC54A5}" destId="{26DB4CEB-3A3E-44FB-B02C-6C999F25258D}" srcOrd="0" destOrd="0" parTransId="{77BC1669-6797-43E6-9233-B5EC6A000425}" sibTransId="{F23A299B-4CD8-43F1-A8B9-4F90A000BBDE}"/>
    <dgm:cxn modelId="{0435DD1A-DF74-49B8-A41C-EBB3CB589AA2}" type="presOf" srcId="{AFEAD696-C19A-4110-AA68-9AC13DB9E150}" destId="{69BEFB20-FD91-45E9-B796-909020B45DD0}" srcOrd="0" destOrd="0" presId="urn:microsoft.com/office/officeart/2005/8/layout/default"/>
    <dgm:cxn modelId="{5CBE2A22-9896-49BF-875D-339CD2BF99EF}" type="presOf" srcId="{72A59721-B008-4AC7-B81C-079D92359A72}" destId="{8578E6F9-65E5-4C80-9428-4779DECAD866}" srcOrd="0" destOrd="0" presId="urn:microsoft.com/office/officeart/2005/8/layout/default"/>
    <dgm:cxn modelId="{99BBAF5E-6DED-4A83-A6DB-D527046A4A5E}" srcId="{AB9BE4D8-1A16-4309-82B9-16FED5FC54A5}" destId="{46B48949-91BA-47AE-BCF3-1A4E85872440}" srcOrd="2" destOrd="0" parTransId="{4E828E80-E3A3-4EF8-B8E8-043F4A1EB31D}" sibTransId="{4C49E620-845B-4D3D-8471-A2926C526204}"/>
    <dgm:cxn modelId="{F35A9D6A-A81A-4B51-86D1-6ED235D4B55F}" type="presOf" srcId="{26DB4CEB-3A3E-44FB-B02C-6C999F25258D}" destId="{1852B463-70B2-4F7C-B689-31A29A6A8BAC}" srcOrd="0" destOrd="0" presId="urn:microsoft.com/office/officeart/2005/8/layout/default"/>
    <dgm:cxn modelId="{E9A39B6B-8B14-4208-AB45-98E3B8E43FC6}" type="presOf" srcId="{9533C089-C2CA-423C-BC98-6BB7EE6F1E3F}" destId="{19462FDF-F8DC-419E-AB44-8DE1BC94B11C}" srcOrd="0" destOrd="0" presId="urn:microsoft.com/office/officeart/2005/8/layout/default"/>
    <dgm:cxn modelId="{11541E73-897B-44AB-81FF-57DDEF8CF7FA}" srcId="{AB9BE4D8-1A16-4309-82B9-16FED5FC54A5}" destId="{72A59721-B008-4AC7-B81C-079D92359A72}" srcOrd="1" destOrd="0" parTransId="{2C030B0A-F5A6-45B9-A3F1-803F02DF0ED6}" sibTransId="{B997C015-7F4C-447C-ADBF-D87203D41CAF}"/>
    <dgm:cxn modelId="{9C415588-8CE2-4CA8-8F1A-301ABD86B91E}" srcId="{AB9BE4D8-1A16-4309-82B9-16FED5FC54A5}" destId="{AFEAD696-C19A-4110-AA68-9AC13DB9E150}" srcOrd="7" destOrd="0" parTransId="{D0BB7618-7A76-4E08-AE04-1135623BA0E6}" sibTransId="{5F4F5AD7-612D-43E4-BE28-A0B5DAB48CC2}"/>
    <dgm:cxn modelId="{F888558D-9850-450F-BAA4-D10E25192BC1}" srcId="{AB9BE4D8-1A16-4309-82B9-16FED5FC54A5}" destId="{E9567667-B8E4-42A5-95ED-F77F739F41CC}" srcOrd="4" destOrd="0" parTransId="{F1286DFB-E7D6-439E-9C0E-8675FA55C2CB}" sibTransId="{060823C6-5EDE-42CE-AE7D-F637CDD081E5}"/>
    <dgm:cxn modelId="{E3B97391-1C46-48D7-8D28-463D1C79565E}" type="presOf" srcId="{C59ACA79-2894-4136-AB53-A0122435DDC8}" destId="{9B1FDE13-E965-49A8-86F4-67F1799B719F}" srcOrd="0" destOrd="0" presId="urn:microsoft.com/office/officeart/2005/8/layout/default"/>
    <dgm:cxn modelId="{C1BDD09D-1C0B-4712-8788-85BF2E0092BF}" srcId="{AB9BE4D8-1A16-4309-82B9-16FED5FC54A5}" destId="{5E5EA5D2-20D5-49CC-8657-904E25FC9CBF}" srcOrd="5" destOrd="0" parTransId="{A433F911-44C9-4352-B2EB-3C906483E74F}" sibTransId="{F51DF584-C08A-40E3-A970-FBBF694D564E}"/>
    <dgm:cxn modelId="{763A1AA3-1FA4-4E27-8BD9-C9B744DFACC0}" srcId="{AB9BE4D8-1A16-4309-82B9-16FED5FC54A5}" destId="{9533C089-C2CA-423C-BC98-6BB7EE6F1E3F}" srcOrd="3" destOrd="0" parTransId="{9C46537B-954D-412D-A874-9E945923CE34}" sibTransId="{28644686-DBA1-4E41-BF38-8B3C15057BE1}"/>
    <dgm:cxn modelId="{912CA4AA-C25F-4988-A0F9-821102571BC2}" type="presOf" srcId="{5E5EA5D2-20D5-49CC-8657-904E25FC9CBF}" destId="{9B5CC312-1245-42E4-AF9D-516D67FAD7E9}" srcOrd="0" destOrd="0" presId="urn:microsoft.com/office/officeart/2005/8/layout/default"/>
    <dgm:cxn modelId="{7BE864BA-0875-4A74-BF3E-3AECB891519F}" type="presOf" srcId="{46B48949-91BA-47AE-BCF3-1A4E85872440}" destId="{81A3018A-CF9B-44D9-B45B-2FF1BEF79742}" srcOrd="0" destOrd="0" presId="urn:microsoft.com/office/officeart/2005/8/layout/default"/>
    <dgm:cxn modelId="{7EDD7EE1-432F-470E-977C-5ABD2C306C89}" type="presOf" srcId="{AB9BE4D8-1A16-4309-82B9-16FED5FC54A5}" destId="{BFFD9326-4DFA-4762-AFD9-94892E44D8E6}" srcOrd="0" destOrd="0" presId="urn:microsoft.com/office/officeart/2005/8/layout/default"/>
    <dgm:cxn modelId="{09B43BA1-3E00-49A8-8A2F-D978184EE132}" type="presParOf" srcId="{BFFD9326-4DFA-4762-AFD9-94892E44D8E6}" destId="{1852B463-70B2-4F7C-B689-31A29A6A8BAC}" srcOrd="0" destOrd="0" presId="urn:microsoft.com/office/officeart/2005/8/layout/default"/>
    <dgm:cxn modelId="{B3EAED60-4941-405C-AC88-C98C97344A63}" type="presParOf" srcId="{BFFD9326-4DFA-4762-AFD9-94892E44D8E6}" destId="{D1864741-308F-4EB7-A14F-94078B83A7A8}" srcOrd="1" destOrd="0" presId="urn:microsoft.com/office/officeart/2005/8/layout/default"/>
    <dgm:cxn modelId="{8308EAEB-610B-41AE-92A2-21177345ABB2}" type="presParOf" srcId="{BFFD9326-4DFA-4762-AFD9-94892E44D8E6}" destId="{8578E6F9-65E5-4C80-9428-4779DECAD866}" srcOrd="2" destOrd="0" presId="urn:microsoft.com/office/officeart/2005/8/layout/default"/>
    <dgm:cxn modelId="{F23FE28D-B010-4566-A629-F1B1B737D36C}" type="presParOf" srcId="{BFFD9326-4DFA-4762-AFD9-94892E44D8E6}" destId="{D7F8E5EA-BE76-4D94-8836-338004EF6D58}" srcOrd="3" destOrd="0" presId="urn:microsoft.com/office/officeart/2005/8/layout/default"/>
    <dgm:cxn modelId="{97FFE66B-E43E-4378-9273-4B38C88062E3}" type="presParOf" srcId="{BFFD9326-4DFA-4762-AFD9-94892E44D8E6}" destId="{81A3018A-CF9B-44D9-B45B-2FF1BEF79742}" srcOrd="4" destOrd="0" presId="urn:microsoft.com/office/officeart/2005/8/layout/default"/>
    <dgm:cxn modelId="{1F89F23A-3E33-4007-9943-181A2487844A}" type="presParOf" srcId="{BFFD9326-4DFA-4762-AFD9-94892E44D8E6}" destId="{51937C09-F960-414F-8182-D7143392C637}" srcOrd="5" destOrd="0" presId="urn:microsoft.com/office/officeart/2005/8/layout/default"/>
    <dgm:cxn modelId="{85168D2B-2352-41BF-99F8-B5026D6C9309}" type="presParOf" srcId="{BFFD9326-4DFA-4762-AFD9-94892E44D8E6}" destId="{19462FDF-F8DC-419E-AB44-8DE1BC94B11C}" srcOrd="6" destOrd="0" presId="urn:microsoft.com/office/officeart/2005/8/layout/default"/>
    <dgm:cxn modelId="{42D2CCAD-43D4-4D2D-9290-C759437D54EA}" type="presParOf" srcId="{BFFD9326-4DFA-4762-AFD9-94892E44D8E6}" destId="{EBC48BD8-7FCA-4742-BF1F-C135452D8DAE}" srcOrd="7" destOrd="0" presId="urn:microsoft.com/office/officeart/2005/8/layout/default"/>
    <dgm:cxn modelId="{CEEA7CDB-1543-4B3C-AF09-16C00A1A4767}" type="presParOf" srcId="{BFFD9326-4DFA-4762-AFD9-94892E44D8E6}" destId="{B7DA8B40-457D-4370-8391-2949B7CA5006}" srcOrd="8" destOrd="0" presId="urn:microsoft.com/office/officeart/2005/8/layout/default"/>
    <dgm:cxn modelId="{FFE3841B-1E2E-4B9D-A897-32184FE7529B}" type="presParOf" srcId="{BFFD9326-4DFA-4762-AFD9-94892E44D8E6}" destId="{6FB4F940-087B-42A8-9E48-F3CBC436943E}" srcOrd="9" destOrd="0" presId="urn:microsoft.com/office/officeart/2005/8/layout/default"/>
    <dgm:cxn modelId="{F901CFA1-DE10-48DA-90BC-281498F189DE}" type="presParOf" srcId="{BFFD9326-4DFA-4762-AFD9-94892E44D8E6}" destId="{9B5CC312-1245-42E4-AF9D-516D67FAD7E9}" srcOrd="10" destOrd="0" presId="urn:microsoft.com/office/officeart/2005/8/layout/default"/>
    <dgm:cxn modelId="{E7D28AC8-D182-47D3-932E-6C0F9D8F21EF}" type="presParOf" srcId="{BFFD9326-4DFA-4762-AFD9-94892E44D8E6}" destId="{D43E581D-BEBD-48E6-ACE5-0321D297E684}" srcOrd="11" destOrd="0" presId="urn:microsoft.com/office/officeart/2005/8/layout/default"/>
    <dgm:cxn modelId="{BE2ABBEC-71CC-417D-A3E0-A3FF1FCB7DB2}" type="presParOf" srcId="{BFFD9326-4DFA-4762-AFD9-94892E44D8E6}" destId="{9B1FDE13-E965-49A8-86F4-67F1799B719F}" srcOrd="12" destOrd="0" presId="urn:microsoft.com/office/officeart/2005/8/layout/default"/>
    <dgm:cxn modelId="{665DDF5A-55F1-4D58-826C-72D578B5FAB6}" type="presParOf" srcId="{BFFD9326-4DFA-4762-AFD9-94892E44D8E6}" destId="{71DDE4AB-4812-48B6-B05A-F1485F268C92}" srcOrd="13" destOrd="0" presId="urn:microsoft.com/office/officeart/2005/8/layout/default"/>
    <dgm:cxn modelId="{4615CE0C-6C5E-4769-B139-4FFE2584053A}" type="presParOf" srcId="{BFFD9326-4DFA-4762-AFD9-94892E44D8E6}" destId="{69BEFB20-FD91-45E9-B796-909020B45DD0}"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9C7979-9D91-4362-A7DB-3A5FAA8AF308}" type="doc">
      <dgm:prSet loTypeId="urn:microsoft.com/office/officeart/2016/7/layout/BasicLinearProcessNumbered" loCatId="process" qsTypeId="urn:microsoft.com/office/officeart/2005/8/quickstyle/simple2" qsCatId="simple" csTypeId="urn:microsoft.com/office/officeart/2005/8/colors/accent2_2" csCatId="accent2" phldr="1"/>
      <dgm:spPr/>
      <dgm:t>
        <a:bodyPr/>
        <a:lstStyle/>
        <a:p>
          <a:endParaRPr lang="en-US"/>
        </a:p>
      </dgm:t>
    </dgm:pt>
    <dgm:pt modelId="{BA4A87D0-375C-4D9D-9CE8-63D06BA2EFC3}">
      <dgm:prSet custT="1"/>
      <dgm:spPr/>
      <dgm:t>
        <a:bodyPr/>
        <a:lstStyle/>
        <a:p>
          <a:r>
            <a:rPr lang="en-US" sz="1600" b="1" dirty="0"/>
            <a:t>2019</a:t>
          </a:r>
          <a:r>
            <a:rPr lang="en-US" sz="1600" dirty="0"/>
            <a:t> </a:t>
          </a:r>
          <a:r>
            <a:rPr lang="en-US" sz="1600" dirty="0" err="1"/>
            <a:t>vaatluse</a:t>
          </a:r>
          <a:r>
            <a:rPr lang="en-US" sz="1600" dirty="0"/>
            <a:t> all </a:t>
          </a:r>
          <a:r>
            <a:rPr lang="en-US" sz="1600" dirty="0" err="1"/>
            <a:t>vanemad</a:t>
          </a:r>
          <a:r>
            <a:rPr lang="en-US" sz="1600" dirty="0"/>
            <a:t> </a:t>
          </a:r>
          <a:r>
            <a:rPr lang="en-US" sz="1600" dirty="0" err="1"/>
            <a:t>objektid</a:t>
          </a:r>
          <a:r>
            <a:rPr lang="en-US" sz="1600" dirty="0"/>
            <a:t>, mis </a:t>
          </a:r>
          <a:r>
            <a:rPr lang="et-EE" sz="1600" dirty="0"/>
            <a:t>on </a:t>
          </a:r>
          <a:r>
            <a:rPr lang="en-US" sz="1600" dirty="0" err="1"/>
            <a:t>saanud</a:t>
          </a:r>
          <a:r>
            <a:rPr lang="en-US" sz="1600" dirty="0"/>
            <a:t> </a:t>
          </a:r>
          <a:r>
            <a:rPr lang="en-US" sz="1600" dirty="0" err="1"/>
            <a:t>ehitus</a:t>
          </a:r>
          <a:r>
            <a:rPr lang="en-US" sz="1600" dirty="0"/>
            <a:t>- ja </a:t>
          </a:r>
          <a:r>
            <a:rPr lang="en-US" sz="1600" dirty="0" err="1"/>
            <a:t>kasutusloa</a:t>
          </a:r>
          <a:r>
            <a:rPr lang="en-US" sz="1600" dirty="0"/>
            <a:t> (</a:t>
          </a:r>
          <a:r>
            <a:rPr lang="en-US" sz="1600" dirty="0" err="1"/>
            <a:t>või</a:t>
          </a:r>
          <a:r>
            <a:rPr lang="en-US" sz="1600" dirty="0"/>
            <a:t> </a:t>
          </a:r>
          <a:r>
            <a:rPr lang="en-US" sz="1600" dirty="0" err="1"/>
            <a:t>läbinud</a:t>
          </a:r>
          <a:r>
            <a:rPr lang="en-US" sz="1600" dirty="0"/>
            <a:t> </a:t>
          </a:r>
          <a:r>
            <a:rPr lang="en-US" sz="1600" dirty="0" err="1"/>
            <a:t>renoveerimise</a:t>
          </a:r>
          <a:r>
            <a:rPr lang="en-US" sz="1600" dirty="0"/>
            <a:t>) </a:t>
          </a:r>
          <a:r>
            <a:rPr lang="en-US" sz="1600" dirty="0" err="1"/>
            <a:t>määruse</a:t>
          </a:r>
          <a:r>
            <a:rPr lang="en-US" sz="1600" dirty="0"/>
            <a:t> nr 14 </a:t>
          </a:r>
          <a:r>
            <a:rPr lang="en-US" sz="1600" dirty="0" err="1"/>
            <a:t>kehtivuse</a:t>
          </a:r>
          <a:r>
            <a:rPr lang="en-US" sz="1600" dirty="0"/>
            <a:t> </a:t>
          </a:r>
          <a:r>
            <a:rPr lang="en-US" sz="1600" dirty="0" err="1"/>
            <a:t>ajal</a:t>
          </a:r>
          <a:r>
            <a:rPr lang="en-US" sz="1600" dirty="0"/>
            <a:t> (</a:t>
          </a:r>
          <a:r>
            <a:rPr lang="en-US" sz="1600" dirty="0" err="1"/>
            <a:t>s.o</a:t>
          </a:r>
          <a:r>
            <a:rPr lang="en-US" sz="1600" dirty="0"/>
            <a:t> 01.01.2003 – 30.06.2015). </a:t>
          </a:r>
          <a:r>
            <a:rPr lang="en-US" sz="1600" dirty="0" err="1"/>
            <a:t>Mõned</a:t>
          </a:r>
          <a:r>
            <a:rPr lang="en-US" sz="1600" dirty="0"/>
            <a:t> </a:t>
          </a:r>
          <a:r>
            <a:rPr lang="en-US" sz="1600" dirty="0" err="1"/>
            <a:t>erandid</a:t>
          </a:r>
          <a:r>
            <a:rPr lang="en-US" sz="1600" dirty="0"/>
            <a:t> „</a:t>
          </a:r>
          <a:r>
            <a:rPr lang="en-US" sz="1600" dirty="0" err="1"/>
            <a:t>hallis</a:t>
          </a:r>
          <a:r>
            <a:rPr lang="en-US" sz="1600" dirty="0"/>
            <a:t> </a:t>
          </a:r>
          <a:r>
            <a:rPr lang="en-US" sz="1600" dirty="0" err="1"/>
            <a:t>perioodis</a:t>
          </a:r>
          <a:r>
            <a:rPr lang="en-US" sz="1600" dirty="0"/>
            <a:t>“ </a:t>
          </a:r>
          <a:r>
            <a:rPr lang="en-US" sz="1600" dirty="0" err="1"/>
            <a:t>peavad</a:t>
          </a:r>
          <a:r>
            <a:rPr lang="en-US" sz="1600" dirty="0"/>
            <a:t> </a:t>
          </a:r>
          <a:r>
            <a:rPr lang="en-US" sz="1600" dirty="0" err="1"/>
            <a:t>vastama</a:t>
          </a:r>
          <a:r>
            <a:rPr lang="en-US" sz="1600" dirty="0"/>
            <a:t> </a:t>
          </a:r>
          <a:r>
            <a:rPr lang="en-US" sz="1600" dirty="0" err="1"/>
            <a:t>ehituse</a:t>
          </a:r>
          <a:r>
            <a:rPr lang="en-US" sz="1600" dirty="0"/>
            <a:t> </a:t>
          </a:r>
          <a:r>
            <a:rPr lang="en-US" sz="1600" dirty="0" err="1"/>
            <a:t>heale</a:t>
          </a:r>
          <a:r>
            <a:rPr lang="en-US" sz="1600" dirty="0"/>
            <a:t> </a:t>
          </a:r>
          <a:r>
            <a:rPr lang="en-US" sz="1600" dirty="0" err="1"/>
            <a:t>tavale</a:t>
          </a:r>
          <a:r>
            <a:rPr lang="en-US" sz="1600" dirty="0"/>
            <a:t>.</a:t>
          </a:r>
        </a:p>
      </dgm:t>
    </dgm:pt>
    <dgm:pt modelId="{09DF59FE-3878-43A5-ADA6-1B66C23303C7}" type="parTrans" cxnId="{A8B378A8-F145-4B3F-83DA-96E58956C13B}">
      <dgm:prSet/>
      <dgm:spPr/>
      <dgm:t>
        <a:bodyPr/>
        <a:lstStyle/>
        <a:p>
          <a:endParaRPr lang="en-US"/>
        </a:p>
      </dgm:t>
    </dgm:pt>
    <dgm:pt modelId="{AAEED393-C2A1-41E7-A896-68C9B9575583}" type="sibTrans" cxnId="{A8B378A8-F145-4B3F-83DA-96E58956C13B}">
      <dgm:prSet phldrT="1" phldr="0"/>
      <dgm:spPr/>
      <dgm:t>
        <a:bodyPr/>
        <a:lstStyle/>
        <a:p>
          <a:r>
            <a:rPr lang="en-US"/>
            <a:t>1</a:t>
          </a:r>
        </a:p>
      </dgm:t>
    </dgm:pt>
    <dgm:pt modelId="{9779E5AC-61CB-4A1F-8E46-0A2396C0125A}">
      <dgm:prSet custT="1"/>
      <dgm:spPr/>
      <dgm:t>
        <a:bodyPr/>
        <a:lstStyle/>
        <a:p>
          <a:r>
            <a:rPr lang="en-US" sz="1600" b="1" dirty="0"/>
            <a:t>2020</a:t>
          </a:r>
          <a:r>
            <a:rPr lang="en-US" sz="1600" dirty="0"/>
            <a:t> </a:t>
          </a:r>
          <a:r>
            <a:rPr lang="en-US" sz="1600" dirty="0" err="1"/>
            <a:t>vaatluse</a:t>
          </a:r>
          <a:r>
            <a:rPr lang="en-US" sz="1600" dirty="0"/>
            <a:t> all </a:t>
          </a:r>
          <a:r>
            <a:rPr lang="en-US" sz="1600" dirty="0" err="1"/>
            <a:t>peamiselt</a:t>
          </a:r>
          <a:r>
            <a:rPr lang="en-US" sz="1600" dirty="0"/>
            <a:t> </a:t>
          </a:r>
          <a:r>
            <a:rPr lang="en-US" sz="1600" dirty="0" err="1"/>
            <a:t>uuemad</a:t>
          </a:r>
          <a:r>
            <a:rPr lang="en-US" sz="1600" dirty="0"/>
            <a:t> </a:t>
          </a:r>
          <a:r>
            <a:rPr lang="en-US" sz="1600" dirty="0" err="1"/>
            <a:t>objektid</a:t>
          </a:r>
          <a:r>
            <a:rPr lang="en-US" sz="1600" dirty="0"/>
            <a:t>, mis </a:t>
          </a:r>
          <a:r>
            <a:rPr lang="et-EE" sz="1600" dirty="0"/>
            <a:t>on </a:t>
          </a:r>
          <a:r>
            <a:rPr lang="en-US" sz="1600" dirty="0" err="1"/>
            <a:t>saanud</a:t>
          </a:r>
          <a:r>
            <a:rPr lang="en-US" sz="1600" dirty="0"/>
            <a:t> </a:t>
          </a:r>
          <a:r>
            <a:rPr lang="en-US" sz="1600" dirty="0" err="1"/>
            <a:t>ehitus</a:t>
          </a:r>
          <a:r>
            <a:rPr lang="en-US" sz="1600" dirty="0"/>
            <a:t>- ja </a:t>
          </a:r>
          <a:r>
            <a:rPr lang="en-US" sz="1600" dirty="0" err="1"/>
            <a:t>kasutusloa</a:t>
          </a:r>
          <a:r>
            <a:rPr lang="en-US" sz="1600" dirty="0"/>
            <a:t> (</a:t>
          </a:r>
          <a:r>
            <a:rPr lang="en-US" sz="1600" dirty="0" err="1"/>
            <a:t>või</a:t>
          </a:r>
          <a:r>
            <a:rPr lang="en-US" sz="1600" dirty="0"/>
            <a:t> </a:t>
          </a:r>
          <a:r>
            <a:rPr lang="en-US" sz="1600" dirty="0" err="1"/>
            <a:t>läbinud</a:t>
          </a:r>
          <a:r>
            <a:rPr lang="en-US" sz="1600" dirty="0"/>
            <a:t> </a:t>
          </a:r>
          <a:r>
            <a:rPr lang="en-US" sz="1600" dirty="0" err="1"/>
            <a:t>renoveerimise</a:t>
          </a:r>
          <a:r>
            <a:rPr lang="en-US" sz="1600" dirty="0"/>
            <a:t>) </a:t>
          </a:r>
          <a:r>
            <a:rPr lang="en-US" sz="1600" dirty="0" err="1"/>
            <a:t>määruse</a:t>
          </a:r>
          <a:r>
            <a:rPr lang="en-US" sz="1600" dirty="0"/>
            <a:t> nr 28 </a:t>
          </a:r>
          <a:r>
            <a:rPr lang="en-US" sz="1600" dirty="0" err="1"/>
            <a:t>kehtivuse</a:t>
          </a:r>
          <a:r>
            <a:rPr lang="en-US" sz="1600" dirty="0"/>
            <a:t> </a:t>
          </a:r>
          <a:r>
            <a:rPr lang="en-US" sz="1600" dirty="0" err="1"/>
            <a:t>ajal</a:t>
          </a:r>
          <a:r>
            <a:rPr lang="en-US" sz="1600" dirty="0"/>
            <a:t> (</a:t>
          </a:r>
          <a:r>
            <a:rPr lang="en-US" sz="1600" dirty="0" err="1"/>
            <a:t>s.o</a:t>
          </a:r>
          <a:r>
            <a:rPr lang="en-US" sz="1600" dirty="0"/>
            <a:t> 03.06.2018 – </a:t>
          </a:r>
          <a:r>
            <a:rPr lang="en-US" sz="1600" dirty="0" err="1"/>
            <a:t>tänaseni</a:t>
          </a:r>
          <a:r>
            <a:rPr lang="en-US" sz="1600" dirty="0"/>
            <a:t>). </a:t>
          </a:r>
          <a:r>
            <a:rPr lang="en-US" sz="1600" dirty="0" err="1"/>
            <a:t>Mõned</a:t>
          </a:r>
          <a:r>
            <a:rPr lang="en-US" sz="1600" dirty="0"/>
            <a:t> </a:t>
          </a:r>
          <a:r>
            <a:rPr lang="en-US" sz="1600" dirty="0" err="1"/>
            <a:t>erandid</a:t>
          </a:r>
          <a:r>
            <a:rPr lang="en-US" sz="1600" dirty="0"/>
            <a:t> „</a:t>
          </a:r>
          <a:r>
            <a:rPr lang="en-US" sz="1600" dirty="0" err="1"/>
            <a:t>hallis</a:t>
          </a:r>
          <a:r>
            <a:rPr lang="en-US" sz="1600" dirty="0"/>
            <a:t> </a:t>
          </a:r>
          <a:r>
            <a:rPr lang="en-US" sz="1600" dirty="0" err="1"/>
            <a:t>perioodis</a:t>
          </a:r>
          <a:r>
            <a:rPr lang="en-US" sz="1600" dirty="0"/>
            <a:t>“, </a:t>
          </a:r>
          <a:r>
            <a:rPr lang="en-US" sz="1600" dirty="0" err="1"/>
            <a:t>mõned</a:t>
          </a:r>
          <a:r>
            <a:rPr lang="en-US" sz="1600" dirty="0"/>
            <a:t> </a:t>
          </a:r>
          <a:r>
            <a:rPr lang="en-US" sz="1600" dirty="0" err="1"/>
            <a:t>määruse</a:t>
          </a:r>
          <a:r>
            <a:rPr lang="en-US" sz="1600" dirty="0"/>
            <a:t> nr 14 </a:t>
          </a:r>
          <a:r>
            <a:rPr lang="en-US" sz="1600" dirty="0" err="1"/>
            <a:t>kehtivuse</a:t>
          </a:r>
          <a:r>
            <a:rPr lang="en-US" sz="1600" dirty="0"/>
            <a:t> </a:t>
          </a:r>
          <a:r>
            <a:rPr lang="en-US" sz="1600" dirty="0" err="1"/>
            <a:t>perioodis</a:t>
          </a:r>
          <a:r>
            <a:rPr lang="en-US" sz="1600" dirty="0"/>
            <a:t>.</a:t>
          </a:r>
        </a:p>
      </dgm:t>
    </dgm:pt>
    <dgm:pt modelId="{A6A08504-166B-4C4C-A3C3-AE7FBB925331}" type="parTrans" cxnId="{6AEA4EBE-3B42-41E9-8524-1D5FB0893F94}">
      <dgm:prSet/>
      <dgm:spPr/>
      <dgm:t>
        <a:bodyPr/>
        <a:lstStyle/>
        <a:p>
          <a:endParaRPr lang="en-US"/>
        </a:p>
      </dgm:t>
    </dgm:pt>
    <dgm:pt modelId="{D4FDADA6-9E5A-46D0-B8FF-4AB12FD38055}" type="sibTrans" cxnId="{6AEA4EBE-3B42-41E9-8524-1D5FB0893F94}">
      <dgm:prSet phldrT="2" phldr="0"/>
      <dgm:spPr/>
      <dgm:t>
        <a:bodyPr/>
        <a:lstStyle/>
        <a:p>
          <a:r>
            <a:rPr lang="en-US"/>
            <a:t>2</a:t>
          </a:r>
        </a:p>
      </dgm:t>
    </dgm:pt>
    <dgm:pt modelId="{9BBEF8A8-7500-41CC-9467-DE504E556D8A}">
      <dgm:prSet custT="1"/>
      <dgm:spPr/>
      <dgm:t>
        <a:bodyPr/>
        <a:lstStyle/>
        <a:p>
          <a:r>
            <a:rPr lang="en-US" sz="1600" b="1" dirty="0"/>
            <a:t>2021</a:t>
          </a:r>
          <a:r>
            <a:rPr lang="en-US" sz="1600" dirty="0"/>
            <a:t> </a:t>
          </a:r>
          <a:r>
            <a:rPr lang="en-US" sz="1600" dirty="0" err="1"/>
            <a:t>fookuses</a:t>
          </a:r>
          <a:r>
            <a:rPr lang="en-US" sz="1600" dirty="0"/>
            <a:t> </a:t>
          </a:r>
          <a:r>
            <a:rPr lang="en-US" sz="1600" dirty="0" err="1"/>
            <a:t>peamiselt</a:t>
          </a:r>
          <a:r>
            <a:rPr lang="en-US" sz="1600" dirty="0"/>
            <a:t> </a:t>
          </a:r>
          <a:r>
            <a:rPr lang="en-US" sz="1600" dirty="0" err="1"/>
            <a:t>uuemad</a:t>
          </a:r>
          <a:r>
            <a:rPr lang="en-US" sz="1600" dirty="0"/>
            <a:t> </a:t>
          </a:r>
          <a:r>
            <a:rPr lang="en-US" sz="1600" dirty="0" err="1"/>
            <a:t>objektid</a:t>
          </a:r>
          <a:r>
            <a:rPr lang="en-US" sz="1600" dirty="0"/>
            <a:t>, </a:t>
          </a:r>
          <a:r>
            <a:rPr lang="en-US" sz="1600" dirty="0" err="1"/>
            <a:t>samuti</a:t>
          </a:r>
          <a:r>
            <a:rPr lang="en-US" sz="1600" dirty="0"/>
            <a:t> </a:t>
          </a:r>
          <a:r>
            <a:rPr lang="en-US" sz="1600" dirty="0" err="1"/>
            <a:t>arhitektuuripärand</a:t>
          </a:r>
          <a:r>
            <a:rPr lang="en-US" sz="1600" dirty="0"/>
            <a:t>. </a:t>
          </a:r>
          <a:r>
            <a:rPr lang="en-US" sz="1600" dirty="0" err="1"/>
            <a:t>Kaalume</a:t>
          </a:r>
          <a:r>
            <a:rPr lang="en-US" sz="1600" dirty="0"/>
            <a:t> </a:t>
          </a:r>
          <a:r>
            <a:rPr lang="en-US" sz="1600" dirty="0" err="1"/>
            <a:t>fookuse</a:t>
          </a:r>
          <a:r>
            <a:rPr lang="en-US" sz="1600" dirty="0"/>
            <a:t> </a:t>
          </a:r>
          <a:r>
            <a:rPr lang="en-US" sz="1600" dirty="0" err="1"/>
            <a:t>seadmist</a:t>
          </a:r>
          <a:r>
            <a:rPr lang="en-US" sz="1600" dirty="0"/>
            <a:t> ka </a:t>
          </a:r>
          <a:r>
            <a:rPr lang="en-US" sz="1600" dirty="0" err="1"/>
            <a:t>valimisjaoskondade</a:t>
          </a:r>
          <a:r>
            <a:rPr lang="en-US" sz="1600" dirty="0"/>
            <a:t> </a:t>
          </a:r>
          <a:r>
            <a:rPr lang="en-US" sz="1600" dirty="0" err="1"/>
            <a:t>ligipääsetavusele</a:t>
          </a:r>
          <a:r>
            <a:rPr lang="en-US" sz="1600" dirty="0"/>
            <a:t> </a:t>
          </a:r>
          <a:r>
            <a:rPr lang="en-US" sz="1600" dirty="0" err="1"/>
            <a:t>koostöös</a:t>
          </a:r>
          <a:r>
            <a:rPr lang="en-US" sz="1600" dirty="0"/>
            <a:t> </a:t>
          </a:r>
          <a:r>
            <a:rPr lang="en-US" sz="1600" dirty="0" err="1"/>
            <a:t>Õiguskantsleri</a:t>
          </a:r>
          <a:r>
            <a:rPr lang="en-US" sz="1600" dirty="0"/>
            <a:t> </a:t>
          </a:r>
          <a:r>
            <a:rPr lang="en-US" sz="1600" dirty="0" err="1"/>
            <a:t>Kantselei</a:t>
          </a:r>
          <a:r>
            <a:rPr lang="en-US" sz="1600" dirty="0"/>
            <a:t> ja </a:t>
          </a:r>
          <a:r>
            <a:rPr lang="en-US" sz="1600" dirty="0" err="1"/>
            <a:t>Riigi</a:t>
          </a:r>
          <a:r>
            <a:rPr lang="en-US" sz="1600" dirty="0"/>
            <a:t> </a:t>
          </a:r>
          <a:r>
            <a:rPr lang="en-US" sz="1600" dirty="0" err="1"/>
            <a:t>Valimisteenistusega</a:t>
          </a:r>
          <a:r>
            <a:rPr lang="en-US" sz="1600" dirty="0"/>
            <a:t>.</a:t>
          </a:r>
        </a:p>
      </dgm:t>
    </dgm:pt>
    <dgm:pt modelId="{95ECCFCC-95E1-4CA1-942C-97BAF544D768}" type="parTrans" cxnId="{DA6DF441-5B2A-4545-9E37-BBB27BD16DC0}">
      <dgm:prSet/>
      <dgm:spPr/>
      <dgm:t>
        <a:bodyPr/>
        <a:lstStyle/>
        <a:p>
          <a:endParaRPr lang="en-US"/>
        </a:p>
      </dgm:t>
    </dgm:pt>
    <dgm:pt modelId="{078311ED-7A6D-482D-8C5A-3A5E7A0BB5D0}" type="sibTrans" cxnId="{DA6DF441-5B2A-4545-9E37-BBB27BD16DC0}">
      <dgm:prSet phldrT="3" phldr="0"/>
      <dgm:spPr/>
      <dgm:t>
        <a:bodyPr/>
        <a:lstStyle/>
        <a:p>
          <a:r>
            <a:rPr lang="en-US"/>
            <a:t>3</a:t>
          </a:r>
        </a:p>
      </dgm:t>
    </dgm:pt>
    <dgm:pt modelId="{0CE06C64-9839-4A03-B2D2-0F112E0963FF}" type="pres">
      <dgm:prSet presAssocID="{339C7979-9D91-4362-A7DB-3A5FAA8AF308}" presName="Name0" presStyleCnt="0">
        <dgm:presLayoutVars>
          <dgm:animLvl val="lvl"/>
          <dgm:resizeHandles val="exact"/>
        </dgm:presLayoutVars>
      </dgm:prSet>
      <dgm:spPr/>
    </dgm:pt>
    <dgm:pt modelId="{4561C7FA-BD82-43C4-949A-58B592B8EC76}" type="pres">
      <dgm:prSet presAssocID="{BA4A87D0-375C-4D9D-9CE8-63D06BA2EFC3}" presName="compositeNode" presStyleCnt="0">
        <dgm:presLayoutVars>
          <dgm:bulletEnabled val="1"/>
        </dgm:presLayoutVars>
      </dgm:prSet>
      <dgm:spPr/>
    </dgm:pt>
    <dgm:pt modelId="{EF77EEE8-AF9E-4C3A-804B-6C0686F5E121}" type="pres">
      <dgm:prSet presAssocID="{BA4A87D0-375C-4D9D-9CE8-63D06BA2EFC3}" presName="bgRect" presStyleLbl="bgAccFollowNode1" presStyleIdx="0" presStyleCnt="3"/>
      <dgm:spPr/>
    </dgm:pt>
    <dgm:pt modelId="{29471443-E51F-4D8C-AD7D-CEF6A0F2A4D4}" type="pres">
      <dgm:prSet presAssocID="{AAEED393-C2A1-41E7-A896-68C9B9575583}" presName="sibTransNodeCircle" presStyleLbl="alignNode1" presStyleIdx="0" presStyleCnt="6">
        <dgm:presLayoutVars>
          <dgm:chMax val="0"/>
          <dgm:bulletEnabled/>
        </dgm:presLayoutVars>
      </dgm:prSet>
      <dgm:spPr/>
    </dgm:pt>
    <dgm:pt modelId="{6CD03DB0-E6DE-4148-AD75-E3D44BDB4739}" type="pres">
      <dgm:prSet presAssocID="{BA4A87D0-375C-4D9D-9CE8-63D06BA2EFC3}" presName="bottomLine" presStyleLbl="alignNode1" presStyleIdx="1" presStyleCnt="6">
        <dgm:presLayoutVars/>
      </dgm:prSet>
      <dgm:spPr/>
    </dgm:pt>
    <dgm:pt modelId="{116D7EC7-42DF-4D99-9E7B-68A0F044607B}" type="pres">
      <dgm:prSet presAssocID="{BA4A87D0-375C-4D9D-9CE8-63D06BA2EFC3}" presName="nodeText" presStyleLbl="bgAccFollowNode1" presStyleIdx="0" presStyleCnt="3">
        <dgm:presLayoutVars>
          <dgm:bulletEnabled val="1"/>
        </dgm:presLayoutVars>
      </dgm:prSet>
      <dgm:spPr/>
    </dgm:pt>
    <dgm:pt modelId="{797DADAD-63B0-4E0F-A306-C60467CB0826}" type="pres">
      <dgm:prSet presAssocID="{AAEED393-C2A1-41E7-A896-68C9B9575583}" presName="sibTrans" presStyleCnt="0"/>
      <dgm:spPr/>
    </dgm:pt>
    <dgm:pt modelId="{7C3050BF-4C08-483D-A876-53E08998549E}" type="pres">
      <dgm:prSet presAssocID="{9779E5AC-61CB-4A1F-8E46-0A2396C0125A}" presName="compositeNode" presStyleCnt="0">
        <dgm:presLayoutVars>
          <dgm:bulletEnabled val="1"/>
        </dgm:presLayoutVars>
      </dgm:prSet>
      <dgm:spPr/>
    </dgm:pt>
    <dgm:pt modelId="{143AC227-D8CD-49C7-8CF1-55411F13D358}" type="pres">
      <dgm:prSet presAssocID="{9779E5AC-61CB-4A1F-8E46-0A2396C0125A}" presName="bgRect" presStyleLbl="bgAccFollowNode1" presStyleIdx="1" presStyleCnt="3"/>
      <dgm:spPr/>
    </dgm:pt>
    <dgm:pt modelId="{737D4426-31B1-413E-9CC7-9F1C71C4E820}" type="pres">
      <dgm:prSet presAssocID="{D4FDADA6-9E5A-46D0-B8FF-4AB12FD38055}" presName="sibTransNodeCircle" presStyleLbl="alignNode1" presStyleIdx="2" presStyleCnt="6">
        <dgm:presLayoutVars>
          <dgm:chMax val="0"/>
          <dgm:bulletEnabled/>
        </dgm:presLayoutVars>
      </dgm:prSet>
      <dgm:spPr/>
    </dgm:pt>
    <dgm:pt modelId="{878F767D-2207-4F85-805E-F93F5C428777}" type="pres">
      <dgm:prSet presAssocID="{9779E5AC-61CB-4A1F-8E46-0A2396C0125A}" presName="bottomLine" presStyleLbl="alignNode1" presStyleIdx="3" presStyleCnt="6">
        <dgm:presLayoutVars/>
      </dgm:prSet>
      <dgm:spPr/>
    </dgm:pt>
    <dgm:pt modelId="{28D6FACD-3055-4451-9D0E-1C663EDD045F}" type="pres">
      <dgm:prSet presAssocID="{9779E5AC-61CB-4A1F-8E46-0A2396C0125A}" presName="nodeText" presStyleLbl="bgAccFollowNode1" presStyleIdx="1" presStyleCnt="3">
        <dgm:presLayoutVars>
          <dgm:bulletEnabled val="1"/>
        </dgm:presLayoutVars>
      </dgm:prSet>
      <dgm:spPr/>
    </dgm:pt>
    <dgm:pt modelId="{BC924E06-59E4-41E2-92AF-CAE497813894}" type="pres">
      <dgm:prSet presAssocID="{D4FDADA6-9E5A-46D0-B8FF-4AB12FD38055}" presName="sibTrans" presStyleCnt="0"/>
      <dgm:spPr/>
    </dgm:pt>
    <dgm:pt modelId="{187D2850-1D44-4A71-AF08-C7842AC843F8}" type="pres">
      <dgm:prSet presAssocID="{9BBEF8A8-7500-41CC-9467-DE504E556D8A}" presName="compositeNode" presStyleCnt="0">
        <dgm:presLayoutVars>
          <dgm:bulletEnabled val="1"/>
        </dgm:presLayoutVars>
      </dgm:prSet>
      <dgm:spPr/>
    </dgm:pt>
    <dgm:pt modelId="{0E14CE67-1AF8-4188-B545-5AB207A6AB9F}" type="pres">
      <dgm:prSet presAssocID="{9BBEF8A8-7500-41CC-9467-DE504E556D8A}" presName="bgRect" presStyleLbl="bgAccFollowNode1" presStyleIdx="2" presStyleCnt="3"/>
      <dgm:spPr/>
    </dgm:pt>
    <dgm:pt modelId="{98431930-A8A5-4777-8BF4-7DF521C459A4}" type="pres">
      <dgm:prSet presAssocID="{078311ED-7A6D-482D-8C5A-3A5E7A0BB5D0}" presName="sibTransNodeCircle" presStyleLbl="alignNode1" presStyleIdx="4" presStyleCnt="6">
        <dgm:presLayoutVars>
          <dgm:chMax val="0"/>
          <dgm:bulletEnabled/>
        </dgm:presLayoutVars>
      </dgm:prSet>
      <dgm:spPr/>
    </dgm:pt>
    <dgm:pt modelId="{1AA1B669-FF2A-47A8-AAAF-A9B8F20BEBEE}" type="pres">
      <dgm:prSet presAssocID="{9BBEF8A8-7500-41CC-9467-DE504E556D8A}" presName="bottomLine" presStyleLbl="alignNode1" presStyleIdx="5" presStyleCnt="6">
        <dgm:presLayoutVars/>
      </dgm:prSet>
      <dgm:spPr/>
    </dgm:pt>
    <dgm:pt modelId="{03CB07F9-1C22-4B7E-93AB-8A2747C1CC1D}" type="pres">
      <dgm:prSet presAssocID="{9BBEF8A8-7500-41CC-9467-DE504E556D8A}" presName="nodeText" presStyleLbl="bgAccFollowNode1" presStyleIdx="2" presStyleCnt="3">
        <dgm:presLayoutVars>
          <dgm:bulletEnabled val="1"/>
        </dgm:presLayoutVars>
      </dgm:prSet>
      <dgm:spPr/>
    </dgm:pt>
  </dgm:ptLst>
  <dgm:cxnLst>
    <dgm:cxn modelId="{E9C57D03-34AE-4EDA-B10C-343929B83CB3}" type="presOf" srcId="{9BBEF8A8-7500-41CC-9467-DE504E556D8A}" destId="{0E14CE67-1AF8-4188-B545-5AB207A6AB9F}" srcOrd="0" destOrd="0" presId="urn:microsoft.com/office/officeart/2016/7/layout/BasicLinearProcessNumbered"/>
    <dgm:cxn modelId="{58BF8912-5F42-4B68-807C-788B79919668}" type="presOf" srcId="{078311ED-7A6D-482D-8C5A-3A5E7A0BB5D0}" destId="{98431930-A8A5-4777-8BF4-7DF521C459A4}" srcOrd="0" destOrd="0" presId="urn:microsoft.com/office/officeart/2016/7/layout/BasicLinearProcessNumbered"/>
    <dgm:cxn modelId="{DA02BD14-E4D3-472B-A42E-7DC1139CC486}" type="presOf" srcId="{9779E5AC-61CB-4A1F-8E46-0A2396C0125A}" destId="{28D6FACD-3055-4451-9D0E-1C663EDD045F}" srcOrd="1" destOrd="0" presId="urn:microsoft.com/office/officeart/2016/7/layout/BasicLinearProcessNumbered"/>
    <dgm:cxn modelId="{3AB31522-000D-4E49-A2B7-E676AF89E874}" type="presOf" srcId="{BA4A87D0-375C-4D9D-9CE8-63D06BA2EFC3}" destId="{EF77EEE8-AF9E-4C3A-804B-6C0686F5E121}" srcOrd="0" destOrd="0" presId="urn:microsoft.com/office/officeart/2016/7/layout/BasicLinearProcessNumbered"/>
    <dgm:cxn modelId="{DA6DF441-5B2A-4545-9E37-BBB27BD16DC0}" srcId="{339C7979-9D91-4362-A7DB-3A5FAA8AF308}" destId="{9BBEF8A8-7500-41CC-9467-DE504E556D8A}" srcOrd="2" destOrd="0" parTransId="{95ECCFCC-95E1-4CA1-942C-97BAF544D768}" sibTransId="{078311ED-7A6D-482D-8C5A-3A5E7A0BB5D0}"/>
    <dgm:cxn modelId="{87E23942-458A-434A-AD90-604DC2412D48}" type="presOf" srcId="{D4FDADA6-9E5A-46D0-B8FF-4AB12FD38055}" destId="{737D4426-31B1-413E-9CC7-9F1C71C4E820}" srcOrd="0" destOrd="0" presId="urn:microsoft.com/office/officeart/2016/7/layout/BasicLinearProcessNumbered"/>
    <dgm:cxn modelId="{ED506D66-6443-479A-9B0B-545A0E4FAD0C}" type="presOf" srcId="{339C7979-9D91-4362-A7DB-3A5FAA8AF308}" destId="{0CE06C64-9839-4A03-B2D2-0F112E0963FF}" srcOrd="0" destOrd="0" presId="urn:microsoft.com/office/officeart/2016/7/layout/BasicLinearProcessNumbered"/>
    <dgm:cxn modelId="{A94A5256-2DE4-46BD-B312-A9207B66F0E9}" type="presOf" srcId="{BA4A87D0-375C-4D9D-9CE8-63D06BA2EFC3}" destId="{116D7EC7-42DF-4D99-9E7B-68A0F044607B}" srcOrd="1" destOrd="0" presId="urn:microsoft.com/office/officeart/2016/7/layout/BasicLinearProcessNumbered"/>
    <dgm:cxn modelId="{351D808D-0AE1-4FF0-AC56-D25A31F32363}" type="presOf" srcId="{9779E5AC-61CB-4A1F-8E46-0A2396C0125A}" destId="{143AC227-D8CD-49C7-8CF1-55411F13D358}" srcOrd="0" destOrd="0" presId="urn:microsoft.com/office/officeart/2016/7/layout/BasicLinearProcessNumbered"/>
    <dgm:cxn modelId="{A8B378A8-F145-4B3F-83DA-96E58956C13B}" srcId="{339C7979-9D91-4362-A7DB-3A5FAA8AF308}" destId="{BA4A87D0-375C-4D9D-9CE8-63D06BA2EFC3}" srcOrd="0" destOrd="0" parTransId="{09DF59FE-3878-43A5-ADA6-1B66C23303C7}" sibTransId="{AAEED393-C2A1-41E7-A896-68C9B9575583}"/>
    <dgm:cxn modelId="{6AEA4EBE-3B42-41E9-8524-1D5FB0893F94}" srcId="{339C7979-9D91-4362-A7DB-3A5FAA8AF308}" destId="{9779E5AC-61CB-4A1F-8E46-0A2396C0125A}" srcOrd="1" destOrd="0" parTransId="{A6A08504-166B-4C4C-A3C3-AE7FBB925331}" sibTransId="{D4FDADA6-9E5A-46D0-B8FF-4AB12FD38055}"/>
    <dgm:cxn modelId="{8E6498C5-18BB-4647-95AF-869A8F570108}" type="presOf" srcId="{9BBEF8A8-7500-41CC-9467-DE504E556D8A}" destId="{03CB07F9-1C22-4B7E-93AB-8A2747C1CC1D}" srcOrd="1" destOrd="0" presId="urn:microsoft.com/office/officeart/2016/7/layout/BasicLinearProcessNumbered"/>
    <dgm:cxn modelId="{6D5758C9-4349-4318-B7F4-A68643A1BB6C}" type="presOf" srcId="{AAEED393-C2A1-41E7-A896-68C9B9575583}" destId="{29471443-E51F-4D8C-AD7D-CEF6A0F2A4D4}" srcOrd="0" destOrd="0" presId="urn:microsoft.com/office/officeart/2016/7/layout/BasicLinearProcessNumbered"/>
    <dgm:cxn modelId="{40BB9F76-E596-4891-91A2-3C5DA6F1130A}" type="presParOf" srcId="{0CE06C64-9839-4A03-B2D2-0F112E0963FF}" destId="{4561C7FA-BD82-43C4-949A-58B592B8EC76}" srcOrd="0" destOrd="0" presId="urn:microsoft.com/office/officeart/2016/7/layout/BasicLinearProcessNumbered"/>
    <dgm:cxn modelId="{A63D5F0B-B234-4699-A7A9-EF908B3F0799}" type="presParOf" srcId="{4561C7FA-BD82-43C4-949A-58B592B8EC76}" destId="{EF77EEE8-AF9E-4C3A-804B-6C0686F5E121}" srcOrd="0" destOrd="0" presId="urn:microsoft.com/office/officeart/2016/7/layout/BasicLinearProcessNumbered"/>
    <dgm:cxn modelId="{44CB92FD-4DD5-4020-B678-3B277B6C54FC}" type="presParOf" srcId="{4561C7FA-BD82-43C4-949A-58B592B8EC76}" destId="{29471443-E51F-4D8C-AD7D-CEF6A0F2A4D4}" srcOrd="1" destOrd="0" presId="urn:microsoft.com/office/officeart/2016/7/layout/BasicLinearProcessNumbered"/>
    <dgm:cxn modelId="{3BCCD85A-76DD-4905-BEC5-2111854CF053}" type="presParOf" srcId="{4561C7FA-BD82-43C4-949A-58B592B8EC76}" destId="{6CD03DB0-E6DE-4148-AD75-E3D44BDB4739}" srcOrd="2" destOrd="0" presId="urn:microsoft.com/office/officeart/2016/7/layout/BasicLinearProcessNumbered"/>
    <dgm:cxn modelId="{DB96AE6D-E3F9-469A-8A71-6109E3BB12B8}" type="presParOf" srcId="{4561C7FA-BD82-43C4-949A-58B592B8EC76}" destId="{116D7EC7-42DF-4D99-9E7B-68A0F044607B}" srcOrd="3" destOrd="0" presId="urn:microsoft.com/office/officeart/2016/7/layout/BasicLinearProcessNumbered"/>
    <dgm:cxn modelId="{76E75128-9D17-45BC-A9EC-C10D0CE40D05}" type="presParOf" srcId="{0CE06C64-9839-4A03-B2D2-0F112E0963FF}" destId="{797DADAD-63B0-4E0F-A306-C60467CB0826}" srcOrd="1" destOrd="0" presId="urn:microsoft.com/office/officeart/2016/7/layout/BasicLinearProcessNumbered"/>
    <dgm:cxn modelId="{4E5B5C97-A462-4F2A-BDF5-AF5669868EAB}" type="presParOf" srcId="{0CE06C64-9839-4A03-B2D2-0F112E0963FF}" destId="{7C3050BF-4C08-483D-A876-53E08998549E}" srcOrd="2" destOrd="0" presId="urn:microsoft.com/office/officeart/2016/7/layout/BasicLinearProcessNumbered"/>
    <dgm:cxn modelId="{2FA42866-33FB-41CA-9A47-A7966217FF42}" type="presParOf" srcId="{7C3050BF-4C08-483D-A876-53E08998549E}" destId="{143AC227-D8CD-49C7-8CF1-55411F13D358}" srcOrd="0" destOrd="0" presId="urn:microsoft.com/office/officeart/2016/7/layout/BasicLinearProcessNumbered"/>
    <dgm:cxn modelId="{D73257D4-1BC8-48E8-8AD4-5C76AE32C056}" type="presParOf" srcId="{7C3050BF-4C08-483D-A876-53E08998549E}" destId="{737D4426-31B1-413E-9CC7-9F1C71C4E820}" srcOrd="1" destOrd="0" presId="urn:microsoft.com/office/officeart/2016/7/layout/BasicLinearProcessNumbered"/>
    <dgm:cxn modelId="{40953C0C-9483-43CB-AFAA-B05A5411167B}" type="presParOf" srcId="{7C3050BF-4C08-483D-A876-53E08998549E}" destId="{878F767D-2207-4F85-805E-F93F5C428777}" srcOrd="2" destOrd="0" presId="urn:microsoft.com/office/officeart/2016/7/layout/BasicLinearProcessNumbered"/>
    <dgm:cxn modelId="{F6CBA279-5804-47F0-A31F-E8F5784F95E6}" type="presParOf" srcId="{7C3050BF-4C08-483D-A876-53E08998549E}" destId="{28D6FACD-3055-4451-9D0E-1C663EDD045F}" srcOrd="3" destOrd="0" presId="urn:microsoft.com/office/officeart/2016/7/layout/BasicLinearProcessNumbered"/>
    <dgm:cxn modelId="{DB30BED8-3BB6-4488-8302-EC30848A3D4D}" type="presParOf" srcId="{0CE06C64-9839-4A03-B2D2-0F112E0963FF}" destId="{BC924E06-59E4-41E2-92AF-CAE497813894}" srcOrd="3" destOrd="0" presId="urn:microsoft.com/office/officeart/2016/7/layout/BasicLinearProcessNumbered"/>
    <dgm:cxn modelId="{259F6C61-7955-43C2-B7D0-41A8FB9C2EB2}" type="presParOf" srcId="{0CE06C64-9839-4A03-B2D2-0F112E0963FF}" destId="{187D2850-1D44-4A71-AF08-C7842AC843F8}" srcOrd="4" destOrd="0" presId="urn:microsoft.com/office/officeart/2016/7/layout/BasicLinearProcessNumbered"/>
    <dgm:cxn modelId="{EF547B04-B0EF-4738-BD05-83EEA0DFA54C}" type="presParOf" srcId="{187D2850-1D44-4A71-AF08-C7842AC843F8}" destId="{0E14CE67-1AF8-4188-B545-5AB207A6AB9F}" srcOrd="0" destOrd="0" presId="urn:microsoft.com/office/officeart/2016/7/layout/BasicLinearProcessNumbered"/>
    <dgm:cxn modelId="{5CF6550E-C127-47B6-B144-88DD5CCF39FA}" type="presParOf" srcId="{187D2850-1D44-4A71-AF08-C7842AC843F8}" destId="{98431930-A8A5-4777-8BF4-7DF521C459A4}" srcOrd="1" destOrd="0" presId="urn:microsoft.com/office/officeart/2016/7/layout/BasicLinearProcessNumbered"/>
    <dgm:cxn modelId="{4B5CC261-C5F5-4A83-BE95-71FDD80E9E34}" type="presParOf" srcId="{187D2850-1D44-4A71-AF08-C7842AC843F8}" destId="{1AA1B669-FF2A-47A8-AAAF-A9B8F20BEBEE}" srcOrd="2" destOrd="0" presId="urn:microsoft.com/office/officeart/2016/7/layout/BasicLinearProcessNumbered"/>
    <dgm:cxn modelId="{AE3DD629-1ED1-4802-A719-B278FA6CB588}" type="presParOf" srcId="{187D2850-1D44-4A71-AF08-C7842AC843F8}" destId="{03CB07F9-1C22-4B7E-93AB-8A2747C1CC1D}"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2B463-70B2-4F7C-B689-31A29A6A8BAC}">
      <dsp:nvSpPr>
        <dsp:cNvPr id="0" name=""/>
        <dsp:cNvSpPr/>
      </dsp:nvSpPr>
      <dsp:spPr>
        <a:xfrm>
          <a:off x="2869" y="696019"/>
          <a:ext cx="2276384" cy="1365830"/>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t-EE" sz="1700" b="1" kern="1200" dirty="0"/>
            <a:t>Hoolivus</a:t>
          </a:r>
          <a:r>
            <a:rPr lang="et-EE" sz="1700" kern="1200" dirty="0"/>
            <a:t>: tõrjutuse vältimine, orienteeritus kõigile</a:t>
          </a:r>
          <a:endParaRPr lang="en-US" sz="1700" kern="1200" dirty="0"/>
        </a:p>
      </dsp:txBody>
      <dsp:txXfrm>
        <a:off x="2869" y="696019"/>
        <a:ext cx="2276384" cy="1365830"/>
      </dsp:txXfrm>
    </dsp:sp>
    <dsp:sp modelId="{8578E6F9-65E5-4C80-9428-4779DECAD866}">
      <dsp:nvSpPr>
        <dsp:cNvPr id="0" name=""/>
        <dsp:cNvSpPr/>
      </dsp:nvSpPr>
      <dsp:spPr>
        <a:xfrm>
          <a:off x="2506891" y="696019"/>
          <a:ext cx="2276384" cy="1365830"/>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t-EE" sz="1700" b="1" kern="1200" dirty="0"/>
            <a:t>Turvalisus</a:t>
          </a:r>
          <a:r>
            <a:rPr lang="et-EE" sz="1700" kern="1200" dirty="0"/>
            <a:t>: ohutuse tagamine treppidel, pandustel, ruumis liikumisel</a:t>
          </a:r>
          <a:endParaRPr lang="en-US" sz="1700" kern="1200" dirty="0"/>
        </a:p>
      </dsp:txBody>
      <dsp:txXfrm>
        <a:off x="2506891" y="696019"/>
        <a:ext cx="2276384" cy="1365830"/>
      </dsp:txXfrm>
    </dsp:sp>
    <dsp:sp modelId="{81A3018A-CF9B-44D9-B45B-2FF1BEF79742}">
      <dsp:nvSpPr>
        <dsp:cNvPr id="0" name=""/>
        <dsp:cNvSpPr/>
      </dsp:nvSpPr>
      <dsp:spPr>
        <a:xfrm>
          <a:off x="5010914" y="696019"/>
          <a:ext cx="2276384" cy="1365830"/>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t-EE" sz="1700" b="1" kern="1200" dirty="0"/>
            <a:t>Tervislikkus</a:t>
          </a:r>
          <a:r>
            <a:rPr lang="et-EE" sz="1700" kern="1200" dirty="0"/>
            <a:t>: propageerib tervislikke eluviise ja arvestab näiteks allergikute erivajadustega</a:t>
          </a:r>
          <a:endParaRPr lang="en-US" sz="1700" kern="1200" dirty="0"/>
        </a:p>
      </dsp:txBody>
      <dsp:txXfrm>
        <a:off x="5010914" y="696019"/>
        <a:ext cx="2276384" cy="1365830"/>
      </dsp:txXfrm>
    </dsp:sp>
    <dsp:sp modelId="{19462FDF-F8DC-419E-AB44-8DE1BC94B11C}">
      <dsp:nvSpPr>
        <dsp:cNvPr id="0" name=""/>
        <dsp:cNvSpPr/>
      </dsp:nvSpPr>
      <dsp:spPr>
        <a:xfrm>
          <a:off x="7514936" y="696019"/>
          <a:ext cx="2276384" cy="1365830"/>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t-EE" sz="1700" b="1" kern="1200"/>
            <a:t>Funktsionaalsus</a:t>
          </a:r>
          <a:r>
            <a:rPr lang="et-EE" sz="1700" kern="1200"/>
            <a:t>: kõigi poolt kasutatav</a:t>
          </a:r>
          <a:endParaRPr lang="en-US" sz="1700" kern="1200"/>
        </a:p>
      </dsp:txBody>
      <dsp:txXfrm>
        <a:off x="7514936" y="696019"/>
        <a:ext cx="2276384" cy="1365830"/>
      </dsp:txXfrm>
    </dsp:sp>
    <dsp:sp modelId="{B7DA8B40-457D-4370-8391-2949B7CA5006}">
      <dsp:nvSpPr>
        <dsp:cNvPr id="0" name=""/>
        <dsp:cNvSpPr/>
      </dsp:nvSpPr>
      <dsp:spPr>
        <a:xfrm>
          <a:off x="2869" y="2289488"/>
          <a:ext cx="2276384" cy="1365830"/>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t-EE" sz="1700" b="1" kern="1200" dirty="0"/>
            <a:t>Arusaadavus</a:t>
          </a:r>
          <a:r>
            <a:rPr lang="et-EE" sz="1700" kern="1200" dirty="0"/>
            <a:t>: informatsiooni paigutus, viidad, abi orienteerumisel</a:t>
          </a:r>
          <a:endParaRPr lang="en-US" sz="1700" kern="1200" dirty="0"/>
        </a:p>
      </dsp:txBody>
      <dsp:txXfrm>
        <a:off x="2869" y="2289488"/>
        <a:ext cx="2276384" cy="1365830"/>
      </dsp:txXfrm>
    </dsp:sp>
    <dsp:sp modelId="{9B5CC312-1245-42E4-AF9D-516D67FAD7E9}">
      <dsp:nvSpPr>
        <dsp:cNvPr id="0" name=""/>
        <dsp:cNvSpPr/>
      </dsp:nvSpPr>
      <dsp:spPr>
        <a:xfrm>
          <a:off x="2506891" y="2289488"/>
          <a:ext cx="2276384" cy="1365830"/>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t-EE" sz="1700" b="1" kern="1200" dirty="0"/>
            <a:t>Jätkusuutlikkus</a:t>
          </a:r>
          <a:r>
            <a:rPr lang="et-EE" sz="1700" kern="1200" dirty="0"/>
            <a:t>: lahendused vaatavad tulevikku (keskkond, demograafia)</a:t>
          </a:r>
          <a:endParaRPr lang="en-US" sz="1700" kern="1200" dirty="0"/>
        </a:p>
      </dsp:txBody>
      <dsp:txXfrm>
        <a:off x="2506891" y="2289488"/>
        <a:ext cx="2276384" cy="1365830"/>
      </dsp:txXfrm>
    </dsp:sp>
    <dsp:sp modelId="{9B1FDE13-E965-49A8-86F4-67F1799B719F}">
      <dsp:nvSpPr>
        <dsp:cNvPr id="0" name=""/>
        <dsp:cNvSpPr/>
      </dsp:nvSpPr>
      <dsp:spPr>
        <a:xfrm>
          <a:off x="5010914" y="2289488"/>
          <a:ext cx="2276384" cy="1365830"/>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t-EE" sz="1700" b="1" kern="1200"/>
            <a:t>Esteetika</a:t>
          </a:r>
          <a:r>
            <a:rPr lang="et-EE" sz="1700" kern="1200"/>
            <a:t>: hea keskkond on ilus; ilus on atraktiivne</a:t>
          </a:r>
          <a:endParaRPr lang="en-US" sz="1700" kern="1200"/>
        </a:p>
      </dsp:txBody>
      <dsp:txXfrm>
        <a:off x="5010914" y="2289488"/>
        <a:ext cx="2276384" cy="1365830"/>
      </dsp:txXfrm>
    </dsp:sp>
    <dsp:sp modelId="{69BEFB20-FD91-45E9-B796-909020B45DD0}">
      <dsp:nvSpPr>
        <dsp:cNvPr id="0" name=""/>
        <dsp:cNvSpPr/>
      </dsp:nvSpPr>
      <dsp:spPr>
        <a:xfrm>
          <a:off x="7514936" y="2289488"/>
          <a:ext cx="2276384" cy="1365830"/>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t-EE" sz="1700" b="1" kern="1200"/>
            <a:t>Kaasamine</a:t>
          </a:r>
          <a:r>
            <a:rPr lang="et-EE" sz="1700" kern="1200"/>
            <a:t>: räägi inimesega!</a:t>
          </a:r>
          <a:endParaRPr lang="en-US" sz="1700" kern="1200"/>
        </a:p>
      </dsp:txBody>
      <dsp:txXfrm>
        <a:off x="7514936" y="2289488"/>
        <a:ext cx="2276384" cy="1365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7EEE8-AF9E-4C3A-804B-6C0686F5E121}">
      <dsp:nvSpPr>
        <dsp:cNvPr id="0" name=""/>
        <dsp:cNvSpPr/>
      </dsp:nvSpPr>
      <dsp:spPr>
        <a:xfrm>
          <a:off x="0" y="33189"/>
          <a:ext cx="3060684" cy="4284958"/>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8623" tIns="330200" rIns="238623" bIns="330200" numCol="1" spcCol="1270" anchor="t" anchorCtr="0">
          <a:noAutofit/>
        </a:bodyPr>
        <a:lstStyle/>
        <a:p>
          <a:pPr marL="0" lvl="0" indent="0" algn="l" defTabSz="711200">
            <a:lnSpc>
              <a:spcPct val="90000"/>
            </a:lnSpc>
            <a:spcBef>
              <a:spcPct val="0"/>
            </a:spcBef>
            <a:spcAft>
              <a:spcPct val="35000"/>
            </a:spcAft>
            <a:buNone/>
          </a:pPr>
          <a:r>
            <a:rPr lang="en-US" sz="1600" b="1" kern="1200" dirty="0"/>
            <a:t>2019</a:t>
          </a:r>
          <a:r>
            <a:rPr lang="en-US" sz="1600" kern="1200" dirty="0"/>
            <a:t> </a:t>
          </a:r>
          <a:r>
            <a:rPr lang="en-US" sz="1600" kern="1200" dirty="0" err="1"/>
            <a:t>vaatluse</a:t>
          </a:r>
          <a:r>
            <a:rPr lang="en-US" sz="1600" kern="1200" dirty="0"/>
            <a:t> all </a:t>
          </a:r>
          <a:r>
            <a:rPr lang="en-US" sz="1600" kern="1200" dirty="0" err="1"/>
            <a:t>vanemad</a:t>
          </a:r>
          <a:r>
            <a:rPr lang="en-US" sz="1600" kern="1200" dirty="0"/>
            <a:t> </a:t>
          </a:r>
          <a:r>
            <a:rPr lang="en-US" sz="1600" kern="1200" dirty="0" err="1"/>
            <a:t>objektid</a:t>
          </a:r>
          <a:r>
            <a:rPr lang="en-US" sz="1600" kern="1200" dirty="0"/>
            <a:t>, mis </a:t>
          </a:r>
          <a:r>
            <a:rPr lang="et-EE" sz="1600" kern="1200" dirty="0"/>
            <a:t>on </a:t>
          </a:r>
          <a:r>
            <a:rPr lang="en-US" sz="1600" kern="1200" dirty="0" err="1"/>
            <a:t>saanud</a:t>
          </a:r>
          <a:r>
            <a:rPr lang="en-US" sz="1600" kern="1200" dirty="0"/>
            <a:t> </a:t>
          </a:r>
          <a:r>
            <a:rPr lang="en-US" sz="1600" kern="1200" dirty="0" err="1"/>
            <a:t>ehitus</a:t>
          </a:r>
          <a:r>
            <a:rPr lang="en-US" sz="1600" kern="1200" dirty="0"/>
            <a:t>- ja </a:t>
          </a:r>
          <a:r>
            <a:rPr lang="en-US" sz="1600" kern="1200" dirty="0" err="1"/>
            <a:t>kasutusloa</a:t>
          </a:r>
          <a:r>
            <a:rPr lang="en-US" sz="1600" kern="1200" dirty="0"/>
            <a:t> (</a:t>
          </a:r>
          <a:r>
            <a:rPr lang="en-US" sz="1600" kern="1200" dirty="0" err="1"/>
            <a:t>või</a:t>
          </a:r>
          <a:r>
            <a:rPr lang="en-US" sz="1600" kern="1200" dirty="0"/>
            <a:t> </a:t>
          </a:r>
          <a:r>
            <a:rPr lang="en-US" sz="1600" kern="1200" dirty="0" err="1"/>
            <a:t>läbinud</a:t>
          </a:r>
          <a:r>
            <a:rPr lang="en-US" sz="1600" kern="1200" dirty="0"/>
            <a:t> </a:t>
          </a:r>
          <a:r>
            <a:rPr lang="en-US" sz="1600" kern="1200" dirty="0" err="1"/>
            <a:t>renoveerimise</a:t>
          </a:r>
          <a:r>
            <a:rPr lang="en-US" sz="1600" kern="1200" dirty="0"/>
            <a:t>) </a:t>
          </a:r>
          <a:r>
            <a:rPr lang="en-US" sz="1600" kern="1200" dirty="0" err="1"/>
            <a:t>määruse</a:t>
          </a:r>
          <a:r>
            <a:rPr lang="en-US" sz="1600" kern="1200" dirty="0"/>
            <a:t> nr 14 </a:t>
          </a:r>
          <a:r>
            <a:rPr lang="en-US" sz="1600" kern="1200" dirty="0" err="1"/>
            <a:t>kehtivuse</a:t>
          </a:r>
          <a:r>
            <a:rPr lang="en-US" sz="1600" kern="1200" dirty="0"/>
            <a:t> </a:t>
          </a:r>
          <a:r>
            <a:rPr lang="en-US" sz="1600" kern="1200" dirty="0" err="1"/>
            <a:t>ajal</a:t>
          </a:r>
          <a:r>
            <a:rPr lang="en-US" sz="1600" kern="1200" dirty="0"/>
            <a:t> (</a:t>
          </a:r>
          <a:r>
            <a:rPr lang="en-US" sz="1600" kern="1200" dirty="0" err="1"/>
            <a:t>s.o</a:t>
          </a:r>
          <a:r>
            <a:rPr lang="en-US" sz="1600" kern="1200" dirty="0"/>
            <a:t> 01.01.2003 – 30.06.2015). </a:t>
          </a:r>
          <a:r>
            <a:rPr lang="en-US" sz="1600" kern="1200" dirty="0" err="1"/>
            <a:t>Mõned</a:t>
          </a:r>
          <a:r>
            <a:rPr lang="en-US" sz="1600" kern="1200" dirty="0"/>
            <a:t> </a:t>
          </a:r>
          <a:r>
            <a:rPr lang="en-US" sz="1600" kern="1200" dirty="0" err="1"/>
            <a:t>erandid</a:t>
          </a:r>
          <a:r>
            <a:rPr lang="en-US" sz="1600" kern="1200" dirty="0"/>
            <a:t> „</a:t>
          </a:r>
          <a:r>
            <a:rPr lang="en-US" sz="1600" kern="1200" dirty="0" err="1"/>
            <a:t>hallis</a:t>
          </a:r>
          <a:r>
            <a:rPr lang="en-US" sz="1600" kern="1200" dirty="0"/>
            <a:t> </a:t>
          </a:r>
          <a:r>
            <a:rPr lang="en-US" sz="1600" kern="1200" dirty="0" err="1"/>
            <a:t>perioodis</a:t>
          </a:r>
          <a:r>
            <a:rPr lang="en-US" sz="1600" kern="1200" dirty="0"/>
            <a:t>“ </a:t>
          </a:r>
          <a:r>
            <a:rPr lang="en-US" sz="1600" kern="1200" dirty="0" err="1"/>
            <a:t>peavad</a:t>
          </a:r>
          <a:r>
            <a:rPr lang="en-US" sz="1600" kern="1200" dirty="0"/>
            <a:t> </a:t>
          </a:r>
          <a:r>
            <a:rPr lang="en-US" sz="1600" kern="1200" dirty="0" err="1"/>
            <a:t>vastama</a:t>
          </a:r>
          <a:r>
            <a:rPr lang="en-US" sz="1600" kern="1200" dirty="0"/>
            <a:t> </a:t>
          </a:r>
          <a:r>
            <a:rPr lang="en-US" sz="1600" kern="1200" dirty="0" err="1"/>
            <a:t>ehituse</a:t>
          </a:r>
          <a:r>
            <a:rPr lang="en-US" sz="1600" kern="1200" dirty="0"/>
            <a:t> </a:t>
          </a:r>
          <a:r>
            <a:rPr lang="en-US" sz="1600" kern="1200" dirty="0" err="1"/>
            <a:t>heale</a:t>
          </a:r>
          <a:r>
            <a:rPr lang="en-US" sz="1600" kern="1200" dirty="0"/>
            <a:t> </a:t>
          </a:r>
          <a:r>
            <a:rPr lang="en-US" sz="1600" kern="1200" dirty="0" err="1"/>
            <a:t>tavale</a:t>
          </a:r>
          <a:r>
            <a:rPr lang="en-US" sz="1600" kern="1200" dirty="0"/>
            <a:t>.</a:t>
          </a:r>
        </a:p>
      </dsp:txBody>
      <dsp:txXfrm>
        <a:off x="0" y="1661474"/>
        <a:ext cx="3060684" cy="2570974"/>
      </dsp:txXfrm>
    </dsp:sp>
    <dsp:sp modelId="{29471443-E51F-4D8C-AD7D-CEF6A0F2A4D4}">
      <dsp:nvSpPr>
        <dsp:cNvPr id="0" name=""/>
        <dsp:cNvSpPr/>
      </dsp:nvSpPr>
      <dsp:spPr>
        <a:xfrm>
          <a:off x="887598" y="461685"/>
          <a:ext cx="1285487" cy="1285487"/>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0222" tIns="12700" rIns="100222"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075853" y="649940"/>
        <a:ext cx="908977" cy="908977"/>
      </dsp:txXfrm>
    </dsp:sp>
    <dsp:sp modelId="{6CD03DB0-E6DE-4148-AD75-E3D44BDB4739}">
      <dsp:nvSpPr>
        <dsp:cNvPr id="0" name=""/>
        <dsp:cNvSpPr/>
      </dsp:nvSpPr>
      <dsp:spPr>
        <a:xfrm>
          <a:off x="0" y="4318076"/>
          <a:ext cx="3060684"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43AC227-D8CD-49C7-8CF1-55411F13D358}">
      <dsp:nvSpPr>
        <dsp:cNvPr id="0" name=""/>
        <dsp:cNvSpPr/>
      </dsp:nvSpPr>
      <dsp:spPr>
        <a:xfrm>
          <a:off x="3366752" y="33189"/>
          <a:ext cx="3060684" cy="4284958"/>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8623" tIns="330200" rIns="238623" bIns="330200" numCol="1" spcCol="1270" anchor="t" anchorCtr="0">
          <a:noAutofit/>
        </a:bodyPr>
        <a:lstStyle/>
        <a:p>
          <a:pPr marL="0" lvl="0" indent="0" algn="l" defTabSz="711200">
            <a:lnSpc>
              <a:spcPct val="90000"/>
            </a:lnSpc>
            <a:spcBef>
              <a:spcPct val="0"/>
            </a:spcBef>
            <a:spcAft>
              <a:spcPct val="35000"/>
            </a:spcAft>
            <a:buNone/>
          </a:pPr>
          <a:r>
            <a:rPr lang="en-US" sz="1600" b="1" kern="1200" dirty="0"/>
            <a:t>2020</a:t>
          </a:r>
          <a:r>
            <a:rPr lang="en-US" sz="1600" kern="1200" dirty="0"/>
            <a:t> </a:t>
          </a:r>
          <a:r>
            <a:rPr lang="en-US" sz="1600" kern="1200" dirty="0" err="1"/>
            <a:t>vaatluse</a:t>
          </a:r>
          <a:r>
            <a:rPr lang="en-US" sz="1600" kern="1200" dirty="0"/>
            <a:t> all </a:t>
          </a:r>
          <a:r>
            <a:rPr lang="en-US" sz="1600" kern="1200" dirty="0" err="1"/>
            <a:t>peamiselt</a:t>
          </a:r>
          <a:r>
            <a:rPr lang="en-US" sz="1600" kern="1200" dirty="0"/>
            <a:t> </a:t>
          </a:r>
          <a:r>
            <a:rPr lang="en-US" sz="1600" kern="1200" dirty="0" err="1"/>
            <a:t>uuemad</a:t>
          </a:r>
          <a:r>
            <a:rPr lang="en-US" sz="1600" kern="1200" dirty="0"/>
            <a:t> </a:t>
          </a:r>
          <a:r>
            <a:rPr lang="en-US" sz="1600" kern="1200" dirty="0" err="1"/>
            <a:t>objektid</a:t>
          </a:r>
          <a:r>
            <a:rPr lang="en-US" sz="1600" kern="1200" dirty="0"/>
            <a:t>, mis </a:t>
          </a:r>
          <a:r>
            <a:rPr lang="et-EE" sz="1600" kern="1200" dirty="0"/>
            <a:t>on </a:t>
          </a:r>
          <a:r>
            <a:rPr lang="en-US" sz="1600" kern="1200" dirty="0" err="1"/>
            <a:t>saanud</a:t>
          </a:r>
          <a:r>
            <a:rPr lang="en-US" sz="1600" kern="1200" dirty="0"/>
            <a:t> </a:t>
          </a:r>
          <a:r>
            <a:rPr lang="en-US" sz="1600" kern="1200" dirty="0" err="1"/>
            <a:t>ehitus</a:t>
          </a:r>
          <a:r>
            <a:rPr lang="en-US" sz="1600" kern="1200" dirty="0"/>
            <a:t>- ja </a:t>
          </a:r>
          <a:r>
            <a:rPr lang="en-US" sz="1600" kern="1200" dirty="0" err="1"/>
            <a:t>kasutusloa</a:t>
          </a:r>
          <a:r>
            <a:rPr lang="en-US" sz="1600" kern="1200" dirty="0"/>
            <a:t> (</a:t>
          </a:r>
          <a:r>
            <a:rPr lang="en-US" sz="1600" kern="1200" dirty="0" err="1"/>
            <a:t>või</a:t>
          </a:r>
          <a:r>
            <a:rPr lang="en-US" sz="1600" kern="1200" dirty="0"/>
            <a:t> </a:t>
          </a:r>
          <a:r>
            <a:rPr lang="en-US" sz="1600" kern="1200" dirty="0" err="1"/>
            <a:t>läbinud</a:t>
          </a:r>
          <a:r>
            <a:rPr lang="en-US" sz="1600" kern="1200" dirty="0"/>
            <a:t> </a:t>
          </a:r>
          <a:r>
            <a:rPr lang="en-US" sz="1600" kern="1200" dirty="0" err="1"/>
            <a:t>renoveerimise</a:t>
          </a:r>
          <a:r>
            <a:rPr lang="en-US" sz="1600" kern="1200" dirty="0"/>
            <a:t>) </a:t>
          </a:r>
          <a:r>
            <a:rPr lang="en-US" sz="1600" kern="1200" dirty="0" err="1"/>
            <a:t>määruse</a:t>
          </a:r>
          <a:r>
            <a:rPr lang="en-US" sz="1600" kern="1200" dirty="0"/>
            <a:t> nr 28 </a:t>
          </a:r>
          <a:r>
            <a:rPr lang="en-US" sz="1600" kern="1200" dirty="0" err="1"/>
            <a:t>kehtivuse</a:t>
          </a:r>
          <a:r>
            <a:rPr lang="en-US" sz="1600" kern="1200" dirty="0"/>
            <a:t> </a:t>
          </a:r>
          <a:r>
            <a:rPr lang="en-US" sz="1600" kern="1200" dirty="0" err="1"/>
            <a:t>ajal</a:t>
          </a:r>
          <a:r>
            <a:rPr lang="en-US" sz="1600" kern="1200" dirty="0"/>
            <a:t> (</a:t>
          </a:r>
          <a:r>
            <a:rPr lang="en-US" sz="1600" kern="1200" dirty="0" err="1"/>
            <a:t>s.o</a:t>
          </a:r>
          <a:r>
            <a:rPr lang="en-US" sz="1600" kern="1200" dirty="0"/>
            <a:t> 03.06.2018 – </a:t>
          </a:r>
          <a:r>
            <a:rPr lang="en-US" sz="1600" kern="1200" dirty="0" err="1"/>
            <a:t>tänaseni</a:t>
          </a:r>
          <a:r>
            <a:rPr lang="en-US" sz="1600" kern="1200" dirty="0"/>
            <a:t>). </a:t>
          </a:r>
          <a:r>
            <a:rPr lang="en-US" sz="1600" kern="1200" dirty="0" err="1"/>
            <a:t>Mõned</a:t>
          </a:r>
          <a:r>
            <a:rPr lang="en-US" sz="1600" kern="1200" dirty="0"/>
            <a:t> </a:t>
          </a:r>
          <a:r>
            <a:rPr lang="en-US" sz="1600" kern="1200" dirty="0" err="1"/>
            <a:t>erandid</a:t>
          </a:r>
          <a:r>
            <a:rPr lang="en-US" sz="1600" kern="1200" dirty="0"/>
            <a:t> „</a:t>
          </a:r>
          <a:r>
            <a:rPr lang="en-US" sz="1600" kern="1200" dirty="0" err="1"/>
            <a:t>hallis</a:t>
          </a:r>
          <a:r>
            <a:rPr lang="en-US" sz="1600" kern="1200" dirty="0"/>
            <a:t> </a:t>
          </a:r>
          <a:r>
            <a:rPr lang="en-US" sz="1600" kern="1200" dirty="0" err="1"/>
            <a:t>perioodis</a:t>
          </a:r>
          <a:r>
            <a:rPr lang="en-US" sz="1600" kern="1200" dirty="0"/>
            <a:t>“, </a:t>
          </a:r>
          <a:r>
            <a:rPr lang="en-US" sz="1600" kern="1200" dirty="0" err="1"/>
            <a:t>mõned</a:t>
          </a:r>
          <a:r>
            <a:rPr lang="en-US" sz="1600" kern="1200" dirty="0"/>
            <a:t> </a:t>
          </a:r>
          <a:r>
            <a:rPr lang="en-US" sz="1600" kern="1200" dirty="0" err="1"/>
            <a:t>määruse</a:t>
          </a:r>
          <a:r>
            <a:rPr lang="en-US" sz="1600" kern="1200" dirty="0"/>
            <a:t> nr 14 </a:t>
          </a:r>
          <a:r>
            <a:rPr lang="en-US" sz="1600" kern="1200" dirty="0" err="1"/>
            <a:t>kehtivuse</a:t>
          </a:r>
          <a:r>
            <a:rPr lang="en-US" sz="1600" kern="1200" dirty="0"/>
            <a:t> </a:t>
          </a:r>
          <a:r>
            <a:rPr lang="en-US" sz="1600" kern="1200" dirty="0" err="1"/>
            <a:t>perioodis</a:t>
          </a:r>
          <a:r>
            <a:rPr lang="en-US" sz="1600" kern="1200" dirty="0"/>
            <a:t>.</a:t>
          </a:r>
        </a:p>
      </dsp:txBody>
      <dsp:txXfrm>
        <a:off x="3366752" y="1661474"/>
        <a:ext cx="3060684" cy="2570974"/>
      </dsp:txXfrm>
    </dsp:sp>
    <dsp:sp modelId="{737D4426-31B1-413E-9CC7-9F1C71C4E820}">
      <dsp:nvSpPr>
        <dsp:cNvPr id="0" name=""/>
        <dsp:cNvSpPr/>
      </dsp:nvSpPr>
      <dsp:spPr>
        <a:xfrm>
          <a:off x="4254351" y="461685"/>
          <a:ext cx="1285487" cy="1285487"/>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0222" tIns="12700" rIns="100222"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442606" y="649940"/>
        <a:ext cx="908977" cy="908977"/>
      </dsp:txXfrm>
    </dsp:sp>
    <dsp:sp modelId="{878F767D-2207-4F85-805E-F93F5C428777}">
      <dsp:nvSpPr>
        <dsp:cNvPr id="0" name=""/>
        <dsp:cNvSpPr/>
      </dsp:nvSpPr>
      <dsp:spPr>
        <a:xfrm>
          <a:off x="3366752" y="4318076"/>
          <a:ext cx="3060684"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E14CE67-1AF8-4188-B545-5AB207A6AB9F}">
      <dsp:nvSpPr>
        <dsp:cNvPr id="0" name=""/>
        <dsp:cNvSpPr/>
      </dsp:nvSpPr>
      <dsp:spPr>
        <a:xfrm>
          <a:off x="6733505" y="33189"/>
          <a:ext cx="3060684" cy="4284958"/>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8623" tIns="330200" rIns="238623" bIns="330200" numCol="1" spcCol="1270" anchor="t" anchorCtr="0">
          <a:noAutofit/>
        </a:bodyPr>
        <a:lstStyle/>
        <a:p>
          <a:pPr marL="0" lvl="0" indent="0" algn="l" defTabSz="711200">
            <a:lnSpc>
              <a:spcPct val="90000"/>
            </a:lnSpc>
            <a:spcBef>
              <a:spcPct val="0"/>
            </a:spcBef>
            <a:spcAft>
              <a:spcPct val="35000"/>
            </a:spcAft>
            <a:buNone/>
          </a:pPr>
          <a:r>
            <a:rPr lang="en-US" sz="1600" b="1" kern="1200" dirty="0"/>
            <a:t>2021</a:t>
          </a:r>
          <a:r>
            <a:rPr lang="en-US" sz="1600" kern="1200" dirty="0"/>
            <a:t> </a:t>
          </a:r>
          <a:r>
            <a:rPr lang="en-US" sz="1600" kern="1200" dirty="0" err="1"/>
            <a:t>fookuses</a:t>
          </a:r>
          <a:r>
            <a:rPr lang="en-US" sz="1600" kern="1200" dirty="0"/>
            <a:t> </a:t>
          </a:r>
          <a:r>
            <a:rPr lang="en-US" sz="1600" kern="1200" dirty="0" err="1"/>
            <a:t>peamiselt</a:t>
          </a:r>
          <a:r>
            <a:rPr lang="en-US" sz="1600" kern="1200" dirty="0"/>
            <a:t> </a:t>
          </a:r>
          <a:r>
            <a:rPr lang="en-US" sz="1600" kern="1200" dirty="0" err="1"/>
            <a:t>uuemad</a:t>
          </a:r>
          <a:r>
            <a:rPr lang="en-US" sz="1600" kern="1200" dirty="0"/>
            <a:t> </a:t>
          </a:r>
          <a:r>
            <a:rPr lang="en-US" sz="1600" kern="1200" dirty="0" err="1"/>
            <a:t>objektid</a:t>
          </a:r>
          <a:r>
            <a:rPr lang="en-US" sz="1600" kern="1200" dirty="0"/>
            <a:t>, </a:t>
          </a:r>
          <a:r>
            <a:rPr lang="en-US" sz="1600" kern="1200" dirty="0" err="1"/>
            <a:t>samuti</a:t>
          </a:r>
          <a:r>
            <a:rPr lang="en-US" sz="1600" kern="1200" dirty="0"/>
            <a:t> </a:t>
          </a:r>
          <a:r>
            <a:rPr lang="en-US" sz="1600" kern="1200" dirty="0" err="1"/>
            <a:t>arhitektuuripärand</a:t>
          </a:r>
          <a:r>
            <a:rPr lang="en-US" sz="1600" kern="1200" dirty="0"/>
            <a:t>. </a:t>
          </a:r>
          <a:r>
            <a:rPr lang="en-US" sz="1600" kern="1200" dirty="0" err="1"/>
            <a:t>Kaalume</a:t>
          </a:r>
          <a:r>
            <a:rPr lang="en-US" sz="1600" kern="1200" dirty="0"/>
            <a:t> </a:t>
          </a:r>
          <a:r>
            <a:rPr lang="en-US" sz="1600" kern="1200" dirty="0" err="1"/>
            <a:t>fookuse</a:t>
          </a:r>
          <a:r>
            <a:rPr lang="en-US" sz="1600" kern="1200" dirty="0"/>
            <a:t> </a:t>
          </a:r>
          <a:r>
            <a:rPr lang="en-US" sz="1600" kern="1200" dirty="0" err="1"/>
            <a:t>seadmist</a:t>
          </a:r>
          <a:r>
            <a:rPr lang="en-US" sz="1600" kern="1200" dirty="0"/>
            <a:t> ka </a:t>
          </a:r>
          <a:r>
            <a:rPr lang="en-US" sz="1600" kern="1200" dirty="0" err="1"/>
            <a:t>valimisjaoskondade</a:t>
          </a:r>
          <a:r>
            <a:rPr lang="en-US" sz="1600" kern="1200" dirty="0"/>
            <a:t> </a:t>
          </a:r>
          <a:r>
            <a:rPr lang="en-US" sz="1600" kern="1200" dirty="0" err="1"/>
            <a:t>ligipääsetavusele</a:t>
          </a:r>
          <a:r>
            <a:rPr lang="en-US" sz="1600" kern="1200" dirty="0"/>
            <a:t> </a:t>
          </a:r>
          <a:r>
            <a:rPr lang="en-US" sz="1600" kern="1200" dirty="0" err="1"/>
            <a:t>koostöös</a:t>
          </a:r>
          <a:r>
            <a:rPr lang="en-US" sz="1600" kern="1200" dirty="0"/>
            <a:t> </a:t>
          </a:r>
          <a:r>
            <a:rPr lang="en-US" sz="1600" kern="1200" dirty="0" err="1"/>
            <a:t>Õiguskantsleri</a:t>
          </a:r>
          <a:r>
            <a:rPr lang="en-US" sz="1600" kern="1200" dirty="0"/>
            <a:t> </a:t>
          </a:r>
          <a:r>
            <a:rPr lang="en-US" sz="1600" kern="1200" dirty="0" err="1"/>
            <a:t>Kantselei</a:t>
          </a:r>
          <a:r>
            <a:rPr lang="en-US" sz="1600" kern="1200" dirty="0"/>
            <a:t> ja </a:t>
          </a:r>
          <a:r>
            <a:rPr lang="en-US" sz="1600" kern="1200" dirty="0" err="1"/>
            <a:t>Riigi</a:t>
          </a:r>
          <a:r>
            <a:rPr lang="en-US" sz="1600" kern="1200" dirty="0"/>
            <a:t> </a:t>
          </a:r>
          <a:r>
            <a:rPr lang="en-US" sz="1600" kern="1200" dirty="0" err="1"/>
            <a:t>Valimisteenistusega</a:t>
          </a:r>
          <a:r>
            <a:rPr lang="en-US" sz="1600" kern="1200" dirty="0"/>
            <a:t>.</a:t>
          </a:r>
        </a:p>
      </dsp:txBody>
      <dsp:txXfrm>
        <a:off x="6733505" y="1661474"/>
        <a:ext cx="3060684" cy="2570974"/>
      </dsp:txXfrm>
    </dsp:sp>
    <dsp:sp modelId="{98431930-A8A5-4777-8BF4-7DF521C459A4}">
      <dsp:nvSpPr>
        <dsp:cNvPr id="0" name=""/>
        <dsp:cNvSpPr/>
      </dsp:nvSpPr>
      <dsp:spPr>
        <a:xfrm>
          <a:off x="7621104" y="461685"/>
          <a:ext cx="1285487" cy="1285487"/>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0222" tIns="12700" rIns="100222"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7809359" y="649940"/>
        <a:ext cx="908977" cy="908977"/>
      </dsp:txXfrm>
    </dsp:sp>
    <dsp:sp modelId="{1AA1B669-FF2A-47A8-AAAF-A9B8F20BEBEE}">
      <dsp:nvSpPr>
        <dsp:cNvPr id="0" name=""/>
        <dsp:cNvSpPr/>
      </dsp:nvSpPr>
      <dsp:spPr>
        <a:xfrm>
          <a:off x="6733505" y="4318076"/>
          <a:ext cx="3060684"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F33E2-72D6-4AC9-877D-67895B83240A}" type="datetimeFigureOut">
              <a:rPr lang="et-EE" smtClean="0"/>
              <a:t>28.06.2021</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57D41-779E-4416-AD7A-5F2AAEA94582}" type="slidenum">
              <a:rPr lang="et-EE" smtClean="0"/>
              <a:t>‹#›</a:t>
            </a:fld>
            <a:endParaRPr lang="et-EE"/>
          </a:p>
        </p:txBody>
      </p:sp>
    </p:spTree>
    <p:extLst>
      <p:ext uri="{BB962C8B-B14F-4D97-AF65-F5344CB8AC3E}">
        <p14:creationId xmlns:p14="http://schemas.microsoft.com/office/powerpoint/2010/main" val="131839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FCDB405-2D19-2247-BCD9-B0C85E11A39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724037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 </a:t>
            </a:r>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EF28-BF33-4639-AA9A-FD9913965E5F}"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541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EF28-BF33-4639-AA9A-FD9913965E5F}"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920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FCDB405-2D19-2247-BCD9-B0C85E11A39A}"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78503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092FEF28-BF33-4639-AA9A-FD9913965E5F}" type="slidenum">
              <a:rPr lang="et-EE" smtClean="0"/>
              <a:t>50</a:t>
            </a:fld>
            <a:endParaRPr lang="et-EE"/>
          </a:p>
        </p:txBody>
      </p:sp>
    </p:spTree>
    <p:extLst>
      <p:ext uri="{BB962C8B-B14F-4D97-AF65-F5344CB8AC3E}">
        <p14:creationId xmlns:p14="http://schemas.microsoft.com/office/powerpoint/2010/main" val="1489809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049F5-4BB4-442F-B65B-0426E7E33B29}"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18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092FEF28-BF33-4639-AA9A-FD9913965E5F}" type="slidenum">
              <a:rPr lang="et-EE" smtClean="0"/>
              <a:t>53</a:t>
            </a:fld>
            <a:endParaRPr lang="et-EE"/>
          </a:p>
        </p:txBody>
      </p:sp>
    </p:spTree>
    <p:extLst>
      <p:ext uri="{BB962C8B-B14F-4D97-AF65-F5344CB8AC3E}">
        <p14:creationId xmlns:p14="http://schemas.microsoft.com/office/powerpoint/2010/main" val="3897451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sz="1000" dirty="0"/>
          </a:p>
        </p:txBody>
      </p:sp>
      <p:sp>
        <p:nvSpPr>
          <p:cNvPr id="4" name="Slaidinumbri kohatä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049F5-4BB4-442F-B65B-0426E7E33B29}"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648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049F5-4BB4-442F-B65B-0426E7E33B29}"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186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 </a:t>
            </a:r>
            <a:endParaRPr lang="x-none" dirty="0"/>
          </a:p>
        </p:txBody>
      </p:sp>
      <p:sp>
        <p:nvSpPr>
          <p:cNvPr id="4" name="Slide Number Placeholder 3"/>
          <p:cNvSpPr>
            <a:spLocks noGrp="1"/>
          </p:cNvSpPr>
          <p:nvPr>
            <p:ph type="sldNum" sz="quarter" idx="5"/>
          </p:nvPr>
        </p:nvSpPr>
        <p:spPr/>
        <p:txBody>
          <a:bodyPr/>
          <a:lstStyle/>
          <a:p>
            <a:fld id="{092FEF28-BF33-4639-AA9A-FD9913965E5F}" type="slidenum">
              <a:rPr lang="et-EE" smtClean="0"/>
              <a:t>57</a:t>
            </a:fld>
            <a:endParaRPr lang="et-EE"/>
          </a:p>
        </p:txBody>
      </p:sp>
    </p:spTree>
    <p:extLst>
      <p:ext uri="{BB962C8B-B14F-4D97-AF65-F5344CB8AC3E}">
        <p14:creationId xmlns:p14="http://schemas.microsoft.com/office/powerpoint/2010/main" val="3284702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 </a:t>
            </a:r>
            <a:endParaRPr lang="x-none" dirty="0"/>
          </a:p>
        </p:txBody>
      </p:sp>
      <p:sp>
        <p:nvSpPr>
          <p:cNvPr id="4" name="Slide Number Placeholder 3"/>
          <p:cNvSpPr>
            <a:spLocks noGrp="1"/>
          </p:cNvSpPr>
          <p:nvPr>
            <p:ph type="sldNum" sz="quarter" idx="5"/>
          </p:nvPr>
        </p:nvSpPr>
        <p:spPr/>
        <p:txBody>
          <a:bodyPr/>
          <a:lstStyle/>
          <a:p>
            <a:fld id="{092FEF28-BF33-4639-AA9A-FD9913965E5F}" type="slidenum">
              <a:rPr lang="et-EE" smtClean="0"/>
              <a:t>58</a:t>
            </a:fld>
            <a:endParaRPr lang="et-EE"/>
          </a:p>
        </p:txBody>
      </p:sp>
    </p:spTree>
    <p:extLst>
      <p:ext uri="{BB962C8B-B14F-4D97-AF65-F5344CB8AC3E}">
        <p14:creationId xmlns:p14="http://schemas.microsoft.com/office/powerpoint/2010/main" val="3648617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1122363"/>
            <a:ext cx="9144000" cy="2387600"/>
          </a:xfrm>
        </p:spPr>
        <p:txBody>
          <a:bodyPr anchor="b"/>
          <a:lstStyle>
            <a:lvl1pPr algn="ctr">
              <a:defRPr sz="6000"/>
            </a:lvl1pPr>
          </a:lstStyle>
          <a:p>
            <a:r>
              <a:rPr lang="et-EE"/>
              <a:t>Muutke pealkirja laadi</a:t>
            </a:r>
          </a:p>
        </p:txBody>
      </p:sp>
      <p:sp>
        <p:nvSpPr>
          <p:cNvPr id="3" name="Alapealkiri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juhtslaidi alapealkirja laadi redigeerimiseks</a:t>
            </a:r>
          </a:p>
        </p:txBody>
      </p:sp>
      <p:sp>
        <p:nvSpPr>
          <p:cNvPr id="4" name="Kuupäeva kohatäide 3"/>
          <p:cNvSpPr>
            <a:spLocks noGrp="1"/>
          </p:cNvSpPr>
          <p:nvPr>
            <p:ph type="dt" sz="half" idx="10"/>
          </p:nvPr>
        </p:nvSpPr>
        <p:spPr/>
        <p:txBody>
          <a:bodyPr/>
          <a:lstStyle/>
          <a:p>
            <a:fld id="{882B0B5B-D880-4781-A50F-95D92A5CBB77}" type="datetimeFigureOut">
              <a:rPr lang="et-EE" smtClean="0"/>
              <a:t>28.06.2021</a:t>
            </a:fld>
            <a:endParaRPr lang="et-EE"/>
          </a:p>
        </p:txBody>
      </p:sp>
      <p:sp>
        <p:nvSpPr>
          <p:cNvPr id="5" name="Jaluse kohatäide 4"/>
          <p:cNvSpPr>
            <a:spLocks noGrp="1"/>
          </p:cNvSpPr>
          <p:nvPr>
            <p:ph type="ftr" sz="quarter" idx="11"/>
          </p:nvPr>
        </p:nvSpPr>
        <p:spPr/>
        <p:txBody>
          <a:bodyPr/>
          <a:lstStyle/>
          <a:p>
            <a:endParaRPr lang="et-EE" dirty="0"/>
          </a:p>
        </p:txBody>
      </p:sp>
      <p:sp>
        <p:nvSpPr>
          <p:cNvPr id="6" name="Slaidinumbri kohatäide 5"/>
          <p:cNvSpPr>
            <a:spLocks noGrp="1"/>
          </p:cNvSpPr>
          <p:nvPr>
            <p:ph type="sldNum" sz="quarter" idx="12"/>
          </p:nvPr>
        </p:nvSpPr>
        <p:spPr/>
        <p:txBody>
          <a:bodyPr/>
          <a:lstStyle/>
          <a:p>
            <a:fld id="{20E6041B-A44E-42A1-8CC5-EC3876D1957D}" type="slidenum">
              <a:rPr lang="et-EE" smtClean="0"/>
              <a:t>‹#›</a:t>
            </a:fld>
            <a:endParaRPr lang="et-EE"/>
          </a:p>
        </p:txBody>
      </p:sp>
    </p:spTree>
    <p:extLst>
      <p:ext uri="{BB962C8B-B14F-4D97-AF65-F5344CB8AC3E}">
        <p14:creationId xmlns:p14="http://schemas.microsoft.com/office/powerpoint/2010/main" val="1605968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Vertikaalteksti kohatäide 2"/>
          <p:cNvSpPr>
            <a:spLocks noGrp="1"/>
          </p:cNvSpPr>
          <p:nvPr>
            <p:ph type="body" orient="vert" idx="1"/>
          </p:nvPr>
        </p:nvSpPr>
        <p:spPr/>
        <p:txBody>
          <a:bodyPr vert="eaVert"/>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882B0B5B-D880-4781-A50F-95D92A5CBB77}" type="datetimeFigureOut">
              <a:rPr lang="et-EE" smtClean="0"/>
              <a:t>28.06.2021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20E6041B-A44E-42A1-8CC5-EC3876D1957D}" type="slidenum">
              <a:rPr lang="et-EE" smtClean="0"/>
              <a:t>‹#›</a:t>
            </a:fld>
            <a:endParaRPr lang="et-EE"/>
          </a:p>
        </p:txBody>
      </p:sp>
    </p:spTree>
    <p:extLst>
      <p:ext uri="{BB962C8B-B14F-4D97-AF65-F5344CB8AC3E}">
        <p14:creationId xmlns:p14="http://schemas.microsoft.com/office/powerpoint/2010/main" val="2120670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24900" y="365125"/>
            <a:ext cx="2628900" cy="5811838"/>
          </a:xfrm>
        </p:spPr>
        <p:txBody>
          <a:bodyPr vert="eaVert"/>
          <a:lstStyle/>
          <a:p>
            <a:r>
              <a:rPr lang="et-EE"/>
              <a:t>Muutke pealkirja laadi</a:t>
            </a:r>
          </a:p>
        </p:txBody>
      </p:sp>
      <p:sp>
        <p:nvSpPr>
          <p:cNvPr id="3" name="Vertikaalteksti kohatäide 2"/>
          <p:cNvSpPr>
            <a:spLocks noGrp="1"/>
          </p:cNvSpPr>
          <p:nvPr>
            <p:ph type="body" orient="vert" idx="1"/>
          </p:nvPr>
        </p:nvSpPr>
        <p:spPr>
          <a:xfrm>
            <a:off x="838200" y="365125"/>
            <a:ext cx="7734300" cy="5811838"/>
          </a:xfrm>
        </p:spPr>
        <p:txBody>
          <a:bodyPr vert="eaVert"/>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882B0B5B-D880-4781-A50F-95D92A5CBB77}" type="datetimeFigureOut">
              <a:rPr lang="et-EE" smtClean="0"/>
              <a:t>28.06.2021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20E6041B-A44E-42A1-8CC5-EC3876D1957D}" type="slidenum">
              <a:rPr lang="et-EE" smtClean="0"/>
              <a:t>‹#›</a:t>
            </a:fld>
            <a:endParaRPr lang="et-EE"/>
          </a:p>
        </p:txBody>
      </p:sp>
    </p:spTree>
    <p:extLst>
      <p:ext uri="{BB962C8B-B14F-4D97-AF65-F5344CB8AC3E}">
        <p14:creationId xmlns:p14="http://schemas.microsoft.com/office/powerpoint/2010/main" val="560847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1122363"/>
            <a:ext cx="9144000" cy="2387600"/>
          </a:xfrm>
        </p:spPr>
        <p:txBody>
          <a:bodyPr anchor="b"/>
          <a:lstStyle>
            <a:lvl1pPr algn="ctr">
              <a:defRPr sz="6000"/>
            </a:lvl1pPr>
          </a:lstStyle>
          <a:p>
            <a:r>
              <a:rPr lang="et-EE"/>
              <a:t>Muutke pealkirja laadi</a:t>
            </a:r>
          </a:p>
        </p:txBody>
      </p:sp>
      <p:sp>
        <p:nvSpPr>
          <p:cNvPr id="3" name="Alapealkiri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juhtslaidi alapealkirja laadi redigeerimiseks</a:t>
            </a:r>
          </a:p>
        </p:txBody>
      </p:sp>
      <p:sp>
        <p:nvSpPr>
          <p:cNvPr id="4" name="Kuupäeva kohatäide 3"/>
          <p:cNvSpPr>
            <a:spLocks noGrp="1"/>
          </p:cNvSpPr>
          <p:nvPr>
            <p:ph type="dt" sz="half" idx="10"/>
          </p:nvPr>
        </p:nvSpPr>
        <p:spPr/>
        <p:txBody>
          <a:bodyPr/>
          <a:lstStyle/>
          <a:p>
            <a:fld id="{882B0B5B-D880-4781-A50F-95D92A5CBB77}" type="datetimeFigureOut">
              <a:rPr lang="et-EE" smtClean="0">
                <a:solidFill>
                  <a:prstClr val="black">
                    <a:tint val="75000"/>
                  </a:prstClr>
                </a:solidFill>
              </a:rPr>
              <a:pPr/>
              <a:t>28.06.2021</a:t>
            </a:fld>
            <a:endParaRPr lang="et-EE">
              <a:solidFill>
                <a:prstClr val="black">
                  <a:tint val="75000"/>
                </a:prstClr>
              </a:solidFill>
            </a:endParaRPr>
          </a:p>
        </p:txBody>
      </p:sp>
      <p:sp>
        <p:nvSpPr>
          <p:cNvPr id="5" name="Jaluse kohatäide 4"/>
          <p:cNvSpPr>
            <a:spLocks noGrp="1"/>
          </p:cNvSpPr>
          <p:nvPr>
            <p:ph type="ftr" sz="quarter" idx="11"/>
          </p:nvPr>
        </p:nvSpPr>
        <p:spPr/>
        <p:txBody>
          <a:bodyPr/>
          <a:lstStyle/>
          <a:p>
            <a:endParaRPr lang="et-EE" dirty="0">
              <a:solidFill>
                <a:prstClr val="black">
                  <a:tint val="75000"/>
                </a:prstClr>
              </a:solidFill>
            </a:endParaRPr>
          </a:p>
        </p:txBody>
      </p:sp>
      <p:sp>
        <p:nvSpPr>
          <p:cNvPr id="6" name="Slaidinumbri kohatäide 5"/>
          <p:cNvSpPr>
            <a:spLocks noGrp="1"/>
          </p:cNvSpPr>
          <p:nvPr>
            <p:ph type="sldNum" sz="quarter" idx="12"/>
          </p:nvPr>
        </p:nvSpPr>
        <p:spPr/>
        <p:txBody>
          <a:bodyPr/>
          <a:lstStyle/>
          <a:p>
            <a:fld id="{20E6041B-A44E-42A1-8CC5-EC3876D1957D}"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1602070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idx="1"/>
          </p:nvPr>
        </p:nvSpPr>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882B0B5B-D880-4781-A50F-95D92A5CBB77}" type="datetimeFigureOut">
              <a:rPr lang="et-EE" smtClean="0">
                <a:solidFill>
                  <a:prstClr val="black">
                    <a:tint val="75000"/>
                  </a:prstClr>
                </a:solidFill>
              </a:rPr>
              <a:pPr/>
              <a:t>28.06.2021</a:t>
            </a:fld>
            <a:endParaRPr lang="et-EE">
              <a:solidFill>
                <a:prstClr val="black">
                  <a:tint val="75000"/>
                </a:prstClr>
              </a:solidFill>
            </a:endParaRPr>
          </a:p>
        </p:txBody>
      </p:sp>
      <p:sp>
        <p:nvSpPr>
          <p:cNvPr id="5" name="Jaluse kohatäide 4"/>
          <p:cNvSpPr>
            <a:spLocks noGrp="1"/>
          </p:cNvSpPr>
          <p:nvPr>
            <p:ph type="ftr" sz="quarter" idx="11"/>
          </p:nvPr>
        </p:nvSpPr>
        <p:spPr/>
        <p:txBody>
          <a:bodyPr/>
          <a:lstStyle/>
          <a:p>
            <a:endParaRPr lang="et-EE">
              <a:solidFill>
                <a:prstClr val="black">
                  <a:tint val="75000"/>
                </a:prstClr>
              </a:solidFill>
            </a:endParaRPr>
          </a:p>
        </p:txBody>
      </p:sp>
      <p:sp>
        <p:nvSpPr>
          <p:cNvPr id="6" name="Slaidinumbri kohatäide 5"/>
          <p:cNvSpPr>
            <a:spLocks noGrp="1"/>
          </p:cNvSpPr>
          <p:nvPr>
            <p:ph type="sldNum" sz="quarter" idx="12"/>
          </p:nvPr>
        </p:nvSpPr>
        <p:spPr/>
        <p:txBody>
          <a:bodyPr/>
          <a:lstStyle/>
          <a:p>
            <a:fld id="{20E6041B-A44E-42A1-8CC5-EC3876D1957D}"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1404661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31850" y="1709738"/>
            <a:ext cx="10515600" cy="2852737"/>
          </a:xfrm>
        </p:spPr>
        <p:txBody>
          <a:bodyPr anchor="b"/>
          <a:lstStyle>
            <a:lvl1pPr>
              <a:defRPr sz="6000"/>
            </a:lvl1pPr>
          </a:lstStyle>
          <a:p>
            <a:r>
              <a:rPr lang="et-EE"/>
              <a:t>Muutke pealkirja laadi</a:t>
            </a:r>
          </a:p>
        </p:txBody>
      </p:sp>
      <p:sp>
        <p:nvSpPr>
          <p:cNvPr id="3" name="Teksti kohatäid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Redigeeri juhtslaidi tekstilaade</a:t>
            </a:r>
          </a:p>
        </p:txBody>
      </p:sp>
      <p:sp>
        <p:nvSpPr>
          <p:cNvPr id="4" name="Kuupäeva kohatäide 3"/>
          <p:cNvSpPr>
            <a:spLocks noGrp="1"/>
          </p:cNvSpPr>
          <p:nvPr>
            <p:ph type="dt" sz="half" idx="10"/>
          </p:nvPr>
        </p:nvSpPr>
        <p:spPr/>
        <p:txBody>
          <a:bodyPr/>
          <a:lstStyle/>
          <a:p>
            <a:fld id="{882B0B5B-D880-4781-A50F-95D92A5CBB77}" type="datetimeFigureOut">
              <a:rPr lang="et-EE" smtClean="0">
                <a:solidFill>
                  <a:prstClr val="black">
                    <a:tint val="75000"/>
                  </a:prstClr>
                </a:solidFill>
              </a:rPr>
              <a:pPr/>
              <a:t>28.06.2021</a:t>
            </a:fld>
            <a:endParaRPr lang="et-EE">
              <a:solidFill>
                <a:prstClr val="black">
                  <a:tint val="75000"/>
                </a:prstClr>
              </a:solidFill>
            </a:endParaRPr>
          </a:p>
        </p:txBody>
      </p:sp>
      <p:sp>
        <p:nvSpPr>
          <p:cNvPr id="5" name="Jaluse kohatäide 4"/>
          <p:cNvSpPr>
            <a:spLocks noGrp="1"/>
          </p:cNvSpPr>
          <p:nvPr>
            <p:ph type="ftr" sz="quarter" idx="11"/>
          </p:nvPr>
        </p:nvSpPr>
        <p:spPr/>
        <p:txBody>
          <a:bodyPr/>
          <a:lstStyle/>
          <a:p>
            <a:endParaRPr lang="et-EE">
              <a:solidFill>
                <a:prstClr val="black">
                  <a:tint val="75000"/>
                </a:prstClr>
              </a:solidFill>
            </a:endParaRPr>
          </a:p>
        </p:txBody>
      </p:sp>
      <p:sp>
        <p:nvSpPr>
          <p:cNvPr id="6" name="Slaidinumbri kohatäide 5"/>
          <p:cNvSpPr>
            <a:spLocks noGrp="1"/>
          </p:cNvSpPr>
          <p:nvPr>
            <p:ph type="sldNum" sz="quarter" idx="12"/>
          </p:nvPr>
        </p:nvSpPr>
        <p:spPr/>
        <p:txBody>
          <a:bodyPr/>
          <a:lstStyle/>
          <a:p>
            <a:fld id="{20E6041B-A44E-42A1-8CC5-EC3876D1957D}"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167390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sz="half" idx="1"/>
          </p:nvPr>
        </p:nvSpPr>
        <p:spPr>
          <a:xfrm>
            <a:off x="838200" y="1825625"/>
            <a:ext cx="5181600" cy="435133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Sisu kohatäide 3"/>
          <p:cNvSpPr>
            <a:spLocks noGrp="1"/>
          </p:cNvSpPr>
          <p:nvPr>
            <p:ph sz="half" idx="2"/>
          </p:nvPr>
        </p:nvSpPr>
        <p:spPr>
          <a:xfrm>
            <a:off x="6172200" y="1825625"/>
            <a:ext cx="5181600" cy="435133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5" name="Kuupäeva kohatäide 4"/>
          <p:cNvSpPr>
            <a:spLocks noGrp="1"/>
          </p:cNvSpPr>
          <p:nvPr>
            <p:ph type="dt" sz="half" idx="10"/>
          </p:nvPr>
        </p:nvSpPr>
        <p:spPr/>
        <p:txBody>
          <a:bodyPr/>
          <a:lstStyle/>
          <a:p>
            <a:fld id="{882B0B5B-D880-4781-A50F-95D92A5CBB77}" type="datetimeFigureOut">
              <a:rPr lang="et-EE" smtClean="0">
                <a:solidFill>
                  <a:prstClr val="black">
                    <a:tint val="75000"/>
                  </a:prstClr>
                </a:solidFill>
              </a:rPr>
              <a:pPr/>
              <a:t>28.06.2021</a:t>
            </a:fld>
            <a:endParaRPr lang="et-EE">
              <a:solidFill>
                <a:prstClr val="black">
                  <a:tint val="75000"/>
                </a:prstClr>
              </a:solidFill>
            </a:endParaRPr>
          </a:p>
        </p:txBody>
      </p:sp>
      <p:sp>
        <p:nvSpPr>
          <p:cNvPr id="6" name="Jaluse kohatäide 5"/>
          <p:cNvSpPr>
            <a:spLocks noGrp="1"/>
          </p:cNvSpPr>
          <p:nvPr>
            <p:ph type="ftr" sz="quarter" idx="11"/>
          </p:nvPr>
        </p:nvSpPr>
        <p:spPr/>
        <p:txBody>
          <a:bodyPr/>
          <a:lstStyle/>
          <a:p>
            <a:endParaRPr lang="et-EE">
              <a:solidFill>
                <a:prstClr val="black">
                  <a:tint val="75000"/>
                </a:prstClr>
              </a:solidFill>
            </a:endParaRPr>
          </a:p>
        </p:txBody>
      </p:sp>
      <p:sp>
        <p:nvSpPr>
          <p:cNvPr id="7" name="Slaidinumbri kohatäide 6"/>
          <p:cNvSpPr>
            <a:spLocks noGrp="1"/>
          </p:cNvSpPr>
          <p:nvPr>
            <p:ph type="sldNum" sz="quarter" idx="12"/>
          </p:nvPr>
        </p:nvSpPr>
        <p:spPr/>
        <p:txBody>
          <a:bodyPr/>
          <a:lstStyle/>
          <a:p>
            <a:fld id="{20E6041B-A44E-42A1-8CC5-EC3876D1957D}"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3800136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9788" y="365125"/>
            <a:ext cx="10515600" cy="1325563"/>
          </a:xfrm>
        </p:spPr>
        <p:txBody>
          <a:bodyPr/>
          <a:lstStyle/>
          <a:p>
            <a:r>
              <a:rPr lang="et-EE"/>
              <a:t>Muutke pealkirja laadi</a:t>
            </a:r>
          </a:p>
        </p:txBody>
      </p:sp>
      <p:sp>
        <p:nvSpPr>
          <p:cNvPr id="3" name="Teksti kohatäid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 juhtslaidi tekstilaade</a:t>
            </a:r>
          </a:p>
        </p:txBody>
      </p:sp>
      <p:sp>
        <p:nvSpPr>
          <p:cNvPr id="4" name="Sisu kohatäide 3"/>
          <p:cNvSpPr>
            <a:spLocks noGrp="1"/>
          </p:cNvSpPr>
          <p:nvPr>
            <p:ph sz="half" idx="2"/>
          </p:nvPr>
        </p:nvSpPr>
        <p:spPr>
          <a:xfrm>
            <a:off x="839788" y="2505075"/>
            <a:ext cx="5157787" cy="368458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5" name="Teksti kohatäid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 juhtslaidi tekstilaade</a:t>
            </a:r>
          </a:p>
        </p:txBody>
      </p:sp>
      <p:sp>
        <p:nvSpPr>
          <p:cNvPr id="6" name="Sisu kohatäide 5"/>
          <p:cNvSpPr>
            <a:spLocks noGrp="1"/>
          </p:cNvSpPr>
          <p:nvPr>
            <p:ph sz="quarter" idx="4"/>
          </p:nvPr>
        </p:nvSpPr>
        <p:spPr>
          <a:xfrm>
            <a:off x="6172200" y="2505075"/>
            <a:ext cx="5183188" cy="368458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7" name="Kuupäeva kohatäide 6"/>
          <p:cNvSpPr>
            <a:spLocks noGrp="1"/>
          </p:cNvSpPr>
          <p:nvPr>
            <p:ph type="dt" sz="half" idx="10"/>
          </p:nvPr>
        </p:nvSpPr>
        <p:spPr/>
        <p:txBody>
          <a:bodyPr/>
          <a:lstStyle/>
          <a:p>
            <a:fld id="{882B0B5B-D880-4781-A50F-95D92A5CBB77}" type="datetimeFigureOut">
              <a:rPr lang="et-EE" smtClean="0">
                <a:solidFill>
                  <a:prstClr val="black">
                    <a:tint val="75000"/>
                  </a:prstClr>
                </a:solidFill>
              </a:rPr>
              <a:pPr/>
              <a:t>28.06.2021</a:t>
            </a:fld>
            <a:endParaRPr lang="et-EE">
              <a:solidFill>
                <a:prstClr val="black">
                  <a:tint val="75000"/>
                </a:prstClr>
              </a:solidFill>
            </a:endParaRPr>
          </a:p>
        </p:txBody>
      </p:sp>
      <p:sp>
        <p:nvSpPr>
          <p:cNvPr id="8" name="Jaluse kohatäide 7"/>
          <p:cNvSpPr>
            <a:spLocks noGrp="1"/>
          </p:cNvSpPr>
          <p:nvPr>
            <p:ph type="ftr" sz="quarter" idx="11"/>
          </p:nvPr>
        </p:nvSpPr>
        <p:spPr/>
        <p:txBody>
          <a:bodyPr/>
          <a:lstStyle/>
          <a:p>
            <a:endParaRPr lang="et-EE">
              <a:solidFill>
                <a:prstClr val="black">
                  <a:tint val="75000"/>
                </a:prstClr>
              </a:solidFill>
            </a:endParaRPr>
          </a:p>
        </p:txBody>
      </p:sp>
      <p:sp>
        <p:nvSpPr>
          <p:cNvPr id="9" name="Slaidinumbri kohatäide 8"/>
          <p:cNvSpPr>
            <a:spLocks noGrp="1"/>
          </p:cNvSpPr>
          <p:nvPr>
            <p:ph type="sldNum" sz="quarter" idx="12"/>
          </p:nvPr>
        </p:nvSpPr>
        <p:spPr/>
        <p:txBody>
          <a:bodyPr/>
          <a:lstStyle/>
          <a:p>
            <a:fld id="{20E6041B-A44E-42A1-8CC5-EC3876D1957D}"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913313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Kuupäeva kohatäide 2"/>
          <p:cNvSpPr>
            <a:spLocks noGrp="1"/>
          </p:cNvSpPr>
          <p:nvPr>
            <p:ph type="dt" sz="half" idx="10"/>
          </p:nvPr>
        </p:nvSpPr>
        <p:spPr/>
        <p:txBody>
          <a:bodyPr/>
          <a:lstStyle/>
          <a:p>
            <a:fld id="{882B0B5B-D880-4781-A50F-95D92A5CBB77}" type="datetimeFigureOut">
              <a:rPr lang="et-EE" smtClean="0">
                <a:solidFill>
                  <a:prstClr val="black">
                    <a:tint val="75000"/>
                  </a:prstClr>
                </a:solidFill>
              </a:rPr>
              <a:pPr/>
              <a:t>28.06.2021</a:t>
            </a:fld>
            <a:endParaRPr lang="et-EE">
              <a:solidFill>
                <a:prstClr val="black">
                  <a:tint val="75000"/>
                </a:prstClr>
              </a:solidFill>
            </a:endParaRPr>
          </a:p>
        </p:txBody>
      </p:sp>
      <p:sp>
        <p:nvSpPr>
          <p:cNvPr id="4" name="Jaluse kohatäide 3"/>
          <p:cNvSpPr>
            <a:spLocks noGrp="1"/>
          </p:cNvSpPr>
          <p:nvPr>
            <p:ph type="ftr" sz="quarter" idx="11"/>
          </p:nvPr>
        </p:nvSpPr>
        <p:spPr/>
        <p:txBody>
          <a:bodyPr/>
          <a:lstStyle/>
          <a:p>
            <a:endParaRPr lang="et-EE">
              <a:solidFill>
                <a:prstClr val="black">
                  <a:tint val="75000"/>
                </a:prstClr>
              </a:solidFill>
            </a:endParaRPr>
          </a:p>
        </p:txBody>
      </p:sp>
      <p:sp>
        <p:nvSpPr>
          <p:cNvPr id="5" name="Slaidinumbri kohatäide 4"/>
          <p:cNvSpPr>
            <a:spLocks noGrp="1"/>
          </p:cNvSpPr>
          <p:nvPr>
            <p:ph type="sldNum" sz="quarter" idx="12"/>
          </p:nvPr>
        </p:nvSpPr>
        <p:spPr/>
        <p:txBody>
          <a:bodyPr/>
          <a:lstStyle/>
          <a:p>
            <a:fld id="{20E6041B-A44E-42A1-8CC5-EC3876D1957D}"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143652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882B0B5B-D880-4781-A50F-95D92A5CBB77}" type="datetimeFigureOut">
              <a:rPr lang="et-EE" smtClean="0">
                <a:solidFill>
                  <a:prstClr val="black">
                    <a:tint val="75000"/>
                  </a:prstClr>
                </a:solidFill>
              </a:rPr>
              <a:pPr/>
              <a:t>28.06.2021</a:t>
            </a:fld>
            <a:endParaRPr lang="et-EE">
              <a:solidFill>
                <a:prstClr val="black">
                  <a:tint val="75000"/>
                </a:prstClr>
              </a:solidFill>
            </a:endParaRPr>
          </a:p>
        </p:txBody>
      </p:sp>
      <p:sp>
        <p:nvSpPr>
          <p:cNvPr id="3" name="Jaluse kohatäide 2"/>
          <p:cNvSpPr>
            <a:spLocks noGrp="1"/>
          </p:cNvSpPr>
          <p:nvPr>
            <p:ph type="ftr" sz="quarter" idx="11"/>
          </p:nvPr>
        </p:nvSpPr>
        <p:spPr/>
        <p:txBody>
          <a:bodyPr/>
          <a:lstStyle/>
          <a:p>
            <a:endParaRPr lang="et-EE">
              <a:solidFill>
                <a:prstClr val="black">
                  <a:tint val="75000"/>
                </a:prstClr>
              </a:solidFill>
            </a:endParaRPr>
          </a:p>
        </p:txBody>
      </p:sp>
      <p:sp>
        <p:nvSpPr>
          <p:cNvPr id="4" name="Slaidinumbri kohatäide 3"/>
          <p:cNvSpPr>
            <a:spLocks noGrp="1"/>
          </p:cNvSpPr>
          <p:nvPr>
            <p:ph type="sldNum" sz="quarter" idx="12"/>
          </p:nvPr>
        </p:nvSpPr>
        <p:spPr/>
        <p:txBody>
          <a:bodyPr/>
          <a:lstStyle/>
          <a:p>
            <a:fld id="{20E6041B-A44E-42A1-8CC5-EC3876D1957D}"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3067257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a:t>Muutke pealkirja laadi</a:t>
            </a:r>
          </a:p>
        </p:txBody>
      </p:sp>
      <p:sp>
        <p:nvSpPr>
          <p:cNvPr id="3" name="Sisu kohatäid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 juhtslaidi tekstilaade</a:t>
            </a:r>
          </a:p>
        </p:txBody>
      </p:sp>
      <p:sp>
        <p:nvSpPr>
          <p:cNvPr id="5" name="Kuupäeva kohatäide 4"/>
          <p:cNvSpPr>
            <a:spLocks noGrp="1"/>
          </p:cNvSpPr>
          <p:nvPr>
            <p:ph type="dt" sz="half" idx="10"/>
          </p:nvPr>
        </p:nvSpPr>
        <p:spPr/>
        <p:txBody>
          <a:bodyPr/>
          <a:lstStyle/>
          <a:p>
            <a:fld id="{882B0B5B-D880-4781-A50F-95D92A5CBB77}" type="datetimeFigureOut">
              <a:rPr lang="et-EE" smtClean="0">
                <a:solidFill>
                  <a:prstClr val="black">
                    <a:tint val="75000"/>
                  </a:prstClr>
                </a:solidFill>
              </a:rPr>
              <a:pPr/>
              <a:t>28.06.2021</a:t>
            </a:fld>
            <a:endParaRPr lang="et-EE">
              <a:solidFill>
                <a:prstClr val="black">
                  <a:tint val="75000"/>
                </a:prstClr>
              </a:solidFill>
            </a:endParaRPr>
          </a:p>
        </p:txBody>
      </p:sp>
      <p:sp>
        <p:nvSpPr>
          <p:cNvPr id="6" name="Jaluse kohatäide 5"/>
          <p:cNvSpPr>
            <a:spLocks noGrp="1"/>
          </p:cNvSpPr>
          <p:nvPr>
            <p:ph type="ftr" sz="quarter" idx="11"/>
          </p:nvPr>
        </p:nvSpPr>
        <p:spPr/>
        <p:txBody>
          <a:bodyPr/>
          <a:lstStyle/>
          <a:p>
            <a:endParaRPr lang="et-EE">
              <a:solidFill>
                <a:prstClr val="black">
                  <a:tint val="75000"/>
                </a:prstClr>
              </a:solidFill>
            </a:endParaRPr>
          </a:p>
        </p:txBody>
      </p:sp>
      <p:sp>
        <p:nvSpPr>
          <p:cNvPr id="7" name="Slaidinumbri kohatäide 6"/>
          <p:cNvSpPr>
            <a:spLocks noGrp="1"/>
          </p:cNvSpPr>
          <p:nvPr>
            <p:ph type="sldNum" sz="quarter" idx="12"/>
          </p:nvPr>
        </p:nvSpPr>
        <p:spPr/>
        <p:txBody>
          <a:bodyPr/>
          <a:lstStyle/>
          <a:p>
            <a:fld id="{20E6041B-A44E-42A1-8CC5-EC3876D1957D}"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3705815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idx="1"/>
          </p:nvPr>
        </p:nvSpPr>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882B0B5B-D880-4781-A50F-95D92A5CBB77}" type="datetimeFigureOut">
              <a:rPr lang="et-EE" smtClean="0"/>
              <a:t>28.06.2021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20E6041B-A44E-42A1-8CC5-EC3876D1957D}" type="slidenum">
              <a:rPr lang="et-EE" smtClean="0"/>
              <a:t>‹#›</a:t>
            </a:fld>
            <a:endParaRPr lang="et-EE"/>
          </a:p>
        </p:txBody>
      </p:sp>
    </p:spTree>
    <p:extLst>
      <p:ext uri="{BB962C8B-B14F-4D97-AF65-F5344CB8AC3E}">
        <p14:creationId xmlns:p14="http://schemas.microsoft.com/office/powerpoint/2010/main" val="2774141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a:t>Muutke pealkirja laadi</a:t>
            </a:r>
          </a:p>
        </p:txBody>
      </p:sp>
      <p:sp>
        <p:nvSpPr>
          <p:cNvPr id="3" name="Pildi kohatäi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 juhtslaidi tekstilaade</a:t>
            </a:r>
          </a:p>
        </p:txBody>
      </p:sp>
      <p:sp>
        <p:nvSpPr>
          <p:cNvPr id="5" name="Kuupäeva kohatäide 4"/>
          <p:cNvSpPr>
            <a:spLocks noGrp="1"/>
          </p:cNvSpPr>
          <p:nvPr>
            <p:ph type="dt" sz="half" idx="10"/>
          </p:nvPr>
        </p:nvSpPr>
        <p:spPr/>
        <p:txBody>
          <a:bodyPr/>
          <a:lstStyle/>
          <a:p>
            <a:fld id="{882B0B5B-D880-4781-A50F-95D92A5CBB77}" type="datetimeFigureOut">
              <a:rPr lang="et-EE" smtClean="0">
                <a:solidFill>
                  <a:prstClr val="black">
                    <a:tint val="75000"/>
                  </a:prstClr>
                </a:solidFill>
              </a:rPr>
              <a:pPr/>
              <a:t>28.06.2021</a:t>
            </a:fld>
            <a:endParaRPr lang="et-EE">
              <a:solidFill>
                <a:prstClr val="black">
                  <a:tint val="75000"/>
                </a:prstClr>
              </a:solidFill>
            </a:endParaRPr>
          </a:p>
        </p:txBody>
      </p:sp>
      <p:sp>
        <p:nvSpPr>
          <p:cNvPr id="6" name="Jaluse kohatäide 5"/>
          <p:cNvSpPr>
            <a:spLocks noGrp="1"/>
          </p:cNvSpPr>
          <p:nvPr>
            <p:ph type="ftr" sz="quarter" idx="11"/>
          </p:nvPr>
        </p:nvSpPr>
        <p:spPr/>
        <p:txBody>
          <a:bodyPr/>
          <a:lstStyle/>
          <a:p>
            <a:endParaRPr lang="et-EE">
              <a:solidFill>
                <a:prstClr val="black">
                  <a:tint val="75000"/>
                </a:prstClr>
              </a:solidFill>
            </a:endParaRPr>
          </a:p>
        </p:txBody>
      </p:sp>
      <p:sp>
        <p:nvSpPr>
          <p:cNvPr id="7" name="Slaidinumbri kohatäide 6"/>
          <p:cNvSpPr>
            <a:spLocks noGrp="1"/>
          </p:cNvSpPr>
          <p:nvPr>
            <p:ph type="sldNum" sz="quarter" idx="12"/>
          </p:nvPr>
        </p:nvSpPr>
        <p:spPr/>
        <p:txBody>
          <a:bodyPr/>
          <a:lstStyle/>
          <a:p>
            <a:fld id="{20E6041B-A44E-42A1-8CC5-EC3876D1957D}"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4098584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Vertikaalteksti kohatäide 2"/>
          <p:cNvSpPr>
            <a:spLocks noGrp="1"/>
          </p:cNvSpPr>
          <p:nvPr>
            <p:ph type="body" orient="vert" idx="1"/>
          </p:nvPr>
        </p:nvSpPr>
        <p:spPr/>
        <p:txBody>
          <a:bodyPr vert="eaVert"/>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882B0B5B-D880-4781-A50F-95D92A5CBB77}" type="datetimeFigureOut">
              <a:rPr lang="et-EE" smtClean="0">
                <a:solidFill>
                  <a:prstClr val="black">
                    <a:tint val="75000"/>
                  </a:prstClr>
                </a:solidFill>
              </a:rPr>
              <a:pPr/>
              <a:t>28.06.2021</a:t>
            </a:fld>
            <a:endParaRPr lang="et-EE">
              <a:solidFill>
                <a:prstClr val="black">
                  <a:tint val="75000"/>
                </a:prstClr>
              </a:solidFill>
            </a:endParaRPr>
          </a:p>
        </p:txBody>
      </p:sp>
      <p:sp>
        <p:nvSpPr>
          <p:cNvPr id="5" name="Jaluse kohatäide 4"/>
          <p:cNvSpPr>
            <a:spLocks noGrp="1"/>
          </p:cNvSpPr>
          <p:nvPr>
            <p:ph type="ftr" sz="quarter" idx="11"/>
          </p:nvPr>
        </p:nvSpPr>
        <p:spPr/>
        <p:txBody>
          <a:bodyPr/>
          <a:lstStyle/>
          <a:p>
            <a:endParaRPr lang="et-EE">
              <a:solidFill>
                <a:prstClr val="black">
                  <a:tint val="75000"/>
                </a:prstClr>
              </a:solidFill>
            </a:endParaRPr>
          </a:p>
        </p:txBody>
      </p:sp>
      <p:sp>
        <p:nvSpPr>
          <p:cNvPr id="6" name="Slaidinumbri kohatäide 5"/>
          <p:cNvSpPr>
            <a:spLocks noGrp="1"/>
          </p:cNvSpPr>
          <p:nvPr>
            <p:ph type="sldNum" sz="quarter" idx="12"/>
          </p:nvPr>
        </p:nvSpPr>
        <p:spPr/>
        <p:txBody>
          <a:bodyPr/>
          <a:lstStyle/>
          <a:p>
            <a:fld id="{20E6041B-A44E-42A1-8CC5-EC3876D1957D}"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319286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24900" y="365125"/>
            <a:ext cx="2628900" cy="5811838"/>
          </a:xfrm>
        </p:spPr>
        <p:txBody>
          <a:bodyPr vert="eaVert"/>
          <a:lstStyle/>
          <a:p>
            <a:r>
              <a:rPr lang="et-EE"/>
              <a:t>Muutke pealkirja laadi</a:t>
            </a:r>
          </a:p>
        </p:txBody>
      </p:sp>
      <p:sp>
        <p:nvSpPr>
          <p:cNvPr id="3" name="Vertikaalteksti kohatäide 2"/>
          <p:cNvSpPr>
            <a:spLocks noGrp="1"/>
          </p:cNvSpPr>
          <p:nvPr>
            <p:ph type="body" orient="vert" idx="1"/>
          </p:nvPr>
        </p:nvSpPr>
        <p:spPr>
          <a:xfrm>
            <a:off x="838200" y="365125"/>
            <a:ext cx="7734300" cy="5811838"/>
          </a:xfrm>
        </p:spPr>
        <p:txBody>
          <a:bodyPr vert="eaVert"/>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882B0B5B-D880-4781-A50F-95D92A5CBB77}" type="datetimeFigureOut">
              <a:rPr lang="et-EE" smtClean="0">
                <a:solidFill>
                  <a:prstClr val="black">
                    <a:tint val="75000"/>
                  </a:prstClr>
                </a:solidFill>
              </a:rPr>
              <a:pPr/>
              <a:t>28.06.2021</a:t>
            </a:fld>
            <a:endParaRPr lang="et-EE">
              <a:solidFill>
                <a:prstClr val="black">
                  <a:tint val="75000"/>
                </a:prstClr>
              </a:solidFill>
            </a:endParaRPr>
          </a:p>
        </p:txBody>
      </p:sp>
      <p:sp>
        <p:nvSpPr>
          <p:cNvPr id="5" name="Jaluse kohatäide 4"/>
          <p:cNvSpPr>
            <a:spLocks noGrp="1"/>
          </p:cNvSpPr>
          <p:nvPr>
            <p:ph type="ftr" sz="quarter" idx="11"/>
          </p:nvPr>
        </p:nvSpPr>
        <p:spPr/>
        <p:txBody>
          <a:bodyPr/>
          <a:lstStyle/>
          <a:p>
            <a:endParaRPr lang="et-EE">
              <a:solidFill>
                <a:prstClr val="black">
                  <a:tint val="75000"/>
                </a:prstClr>
              </a:solidFill>
            </a:endParaRPr>
          </a:p>
        </p:txBody>
      </p:sp>
      <p:sp>
        <p:nvSpPr>
          <p:cNvPr id="6" name="Slaidinumbri kohatäide 5"/>
          <p:cNvSpPr>
            <a:spLocks noGrp="1"/>
          </p:cNvSpPr>
          <p:nvPr>
            <p:ph type="sldNum" sz="quarter" idx="12"/>
          </p:nvPr>
        </p:nvSpPr>
        <p:spPr/>
        <p:txBody>
          <a:bodyPr/>
          <a:lstStyle/>
          <a:p>
            <a:fld id="{20E6041B-A44E-42A1-8CC5-EC3876D1957D}"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2667616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946563" y="-793349"/>
            <a:ext cx="8278091" cy="8278091"/>
          </a:xfrm>
          <a:custGeom>
            <a:avLst/>
            <a:gdLst>
              <a:gd name="connsiteX0" fmla="*/ 0 w 8278091"/>
              <a:gd name="connsiteY0" fmla="*/ 0 h 8278091"/>
              <a:gd name="connsiteX1" fmla="*/ 214746 w 8278091"/>
              <a:gd name="connsiteY1" fmla="*/ 0 h 8278091"/>
              <a:gd name="connsiteX2" fmla="*/ 214746 w 8278091"/>
              <a:gd name="connsiteY2" fmla="*/ 793349 h 8278091"/>
              <a:gd name="connsiteX3" fmla="*/ 8278091 w 8278091"/>
              <a:gd name="connsiteY3" fmla="*/ 793349 h 8278091"/>
              <a:gd name="connsiteX4" fmla="*/ 8278091 w 8278091"/>
              <a:gd name="connsiteY4" fmla="*/ 7651349 h 8278091"/>
              <a:gd name="connsiteX5" fmla="*/ 214746 w 8278091"/>
              <a:gd name="connsiteY5" fmla="*/ 7651349 h 8278091"/>
              <a:gd name="connsiteX6" fmla="*/ 214746 w 8278091"/>
              <a:gd name="connsiteY6" fmla="*/ 8278091 h 8278091"/>
              <a:gd name="connsiteX7" fmla="*/ 0 w 8278091"/>
              <a:gd name="connsiteY7" fmla="*/ 8278091 h 827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78091" h="8278091">
                <a:moveTo>
                  <a:pt x="0" y="0"/>
                </a:moveTo>
                <a:lnTo>
                  <a:pt x="214746" y="0"/>
                </a:lnTo>
                <a:lnTo>
                  <a:pt x="214746" y="793349"/>
                </a:lnTo>
                <a:lnTo>
                  <a:pt x="8278091" y="793349"/>
                </a:lnTo>
                <a:lnTo>
                  <a:pt x="8278091" y="7651349"/>
                </a:lnTo>
                <a:lnTo>
                  <a:pt x="214746" y="7651349"/>
                </a:lnTo>
                <a:lnTo>
                  <a:pt x="214746" y="8278091"/>
                </a:lnTo>
                <a:lnTo>
                  <a:pt x="0" y="8278091"/>
                </a:lnTo>
                <a:close/>
              </a:path>
            </a:pathLst>
          </a:custGeom>
        </p:spPr>
      </p:pic>
      <p:sp>
        <p:nvSpPr>
          <p:cNvPr id="2" name="Title 1"/>
          <p:cNvSpPr>
            <a:spLocks noGrp="1"/>
          </p:cNvSpPr>
          <p:nvPr>
            <p:ph type="ctrTitle"/>
          </p:nvPr>
        </p:nvSpPr>
        <p:spPr>
          <a:xfrm>
            <a:off x="2608752" y="1343704"/>
            <a:ext cx="6974495" cy="2880043"/>
          </a:xfrm>
        </p:spPr>
        <p:txBody>
          <a:bodyPr anchor="b">
            <a:normAutofit/>
          </a:bodyPr>
          <a:lstStyle>
            <a:lvl1pPr algn="ctr">
              <a:defRPr sz="5400">
                <a:solidFill>
                  <a:schemeClr val="bg1"/>
                </a:solidFill>
              </a:defRPr>
            </a:lvl1pPr>
          </a:lstStyle>
          <a:p>
            <a:r>
              <a:rPr lang="et-EE"/>
              <a:t>Klõpsake juhteksemplari pealkirja laadi redigeerimiseks</a:t>
            </a:r>
            <a:endParaRPr lang="en-US" dirty="0"/>
          </a:p>
        </p:txBody>
      </p:sp>
      <p:sp>
        <p:nvSpPr>
          <p:cNvPr id="3" name="Subtitle 2"/>
          <p:cNvSpPr>
            <a:spLocks noGrp="1"/>
          </p:cNvSpPr>
          <p:nvPr>
            <p:ph type="subTitle" idx="1"/>
          </p:nvPr>
        </p:nvSpPr>
        <p:spPr>
          <a:xfrm>
            <a:off x="2608753" y="4407932"/>
            <a:ext cx="6974494" cy="1997263"/>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juhteksemplari alapealkirja laadi redigeerimiseks</a:t>
            </a:r>
            <a:endParaRPr lang="en-US" dirty="0"/>
          </a:p>
        </p:txBody>
      </p:sp>
      <p:sp>
        <p:nvSpPr>
          <p:cNvPr id="4" name="Date Placeholder 3"/>
          <p:cNvSpPr>
            <a:spLocks noGrp="1"/>
          </p:cNvSpPr>
          <p:nvPr>
            <p:ph type="dt" sz="half" idx="10"/>
          </p:nvPr>
        </p:nvSpPr>
        <p:spPr/>
        <p:txBody>
          <a:bodyPr/>
          <a:lstStyle/>
          <a:p>
            <a:fld id="{2426463D-1076-AC4A-A799-5F997EE6BF7E}" type="datetimeFigureOut">
              <a:rPr lang="en-US" smtClean="0">
                <a:solidFill>
                  <a:srgbClr val="000000">
                    <a:tint val="75000"/>
                  </a:srgbClr>
                </a:solidFill>
              </a:rPr>
              <a:pPr/>
              <a:t>6/28/2021</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13F5683-6BF6-1640-804D-437F0B49FD9C}"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54703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673763" y="3450"/>
            <a:ext cx="6854550" cy="6854550"/>
          </a:xfrm>
          <a:custGeom>
            <a:avLst/>
            <a:gdLst>
              <a:gd name="connsiteX0" fmla="*/ 2478087 w 4956176"/>
              <a:gd name="connsiteY0" fmla="*/ 340325 h 4956176"/>
              <a:gd name="connsiteX1" fmla="*/ 4615849 w 4956176"/>
              <a:gd name="connsiteY1" fmla="*/ 2478087 h 4956176"/>
              <a:gd name="connsiteX2" fmla="*/ 2478087 w 4956176"/>
              <a:gd name="connsiteY2" fmla="*/ 4615849 h 4956176"/>
              <a:gd name="connsiteX3" fmla="*/ 340325 w 4956176"/>
              <a:gd name="connsiteY3" fmla="*/ 2478087 h 4956176"/>
              <a:gd name="connsiteX4" fmla="*/ 2478087 w 4956176"/>
              <a:gd name="connsiteY4" fmla="*/ 340325 h 4956176"/>
              <a:gd name="connsiteX5" fmla="*/ 2478088 w 4956176"/>
              <a:gd name="connsiteY5" fmla="*/ 204917 h 4956176"/>
              <a:gd name="connsiteX6" fmla="*/ 204917 w 4956176"/>
              <a:gd name="connsiteY6" fmla="*/ 2478088 h 4956176"/>
              <a:gd name="connsiteX7" fmla="*/ 2478088 w 4956176"/>
              <a:gd name="connsiteY7" fmla="*/ 4751259 h 4956176"/>
              <a:gd name="connsiteX8" fmla="*/ 4751259 w 4956176"/>
              <a:gd name="connsiteY8" fmla="*/ 2478088 h 4956176"/>
              <a:gd name="connsiteX9" fmla="*/ 2478088 w 4956176"/>
              <a:gd name="connsiteY9" fmla="*/ 204917 h 4956176"/>
              <a:gd name="connsiteX10" fmla="*/ 2478088 w 4956176"/>
              <a:gd name="connsiteY10" fmla="*/ 0 h 4956176"/>
              <a:gd name="connsiteX11" fmla="*/ 4956176 w 4956176"/>
              <a:gd name="connsiteY11" fmla="*/ 2478088 h 4956176"/>
              <a:gd name="connsiteX12" fmla="*/ 2478088 w 4956176"/>
              <a:gd name="connsiteY12" fmla="*/ 4956176 h 4956176"/>
              <a:gd name="connsiteX13" fmla="*/ 0 w 4956176"/>
              <a:gd name="connsiteY13" fmla="*/ 2478088 h 4956176"/>
              <a:gd name="connsiteX14" fmla="*/ 2478088 w 4956176"/>
              <a:gd name="connsiteY14" fmla="*/ 0 h 495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56176" h="4956176">
                <a:moveTo>
                  <a:pt x="2478087" y="340325"/>
                </a:moveTo>
                <a:cubicBezTo>
                  <a:pt x="3658740" y="340325"/>
                  <a:pt x="4615849" y="1297434"/>
                  <a:pt x="4615849" y="2478087"/>
                </a:cubicBezTo>
                <a:cubicBezTo>
                  <a:pt x="4615849" y="3658740"/>
                  <a:pt x="3658740" y="4615849"/>
                  <a:pt x="2478087" y="4615849"/>
                </a:cubicBezTo>
                <a:cubicBezTo>
                  <a:pt x="1297434" y="4615849"/>
                  <a:pt x="340325" y="3658740"/>
                  <a:pt x="340325" y="2478087"/>
                </a:cubicBezTo>
                <a:cubicBezTo>
                  <a:pt x="340325" y="1297434"/>
                  <a:pt x="1297434" y="340325"/>
                  <a:pt x="2478087" y="340325"/>
                </a:cubicBezTo>
                <a:close/>
                <a:moveTo>
                  <a:pt x="2478088" y="204917"/>
                </a:moveTo>
                <a:cubicBezTo>
                  <a:pt x="1222651" y="204917"/>
                  <a:pt x="204917" y="1222651"/>
                  <a:pt x="204917" y="2478088"/>
                </a:cubicBezTo>
                <a:cubicBezTo>
                  <a:pt x="204917" y="3733526"/>
                  <a:pt x="1222651" y="4751259"/>
                  <a:pt x="2478088" y="4751259"/>
                </a:cubicBezTo>
                <a:cubicBezTo>
                  <a:pt x="3733526" y="4751259"/>
                  <a:pt x="4751259" y="3733526"/>
                  <a:pt x="4751259" y="2478088"/>
                </a:cubicBezTo>
                <a:cubicBezTo>
                  <a:pt x="4751259" y="1222651"/>
                  <a:pt x="3733526" y="204917"/>
                  <a:pt x="2478088" y="204917"/>
                </a:cubicBezTo>
                <a:close/>
                <a:moveTo>
                  <a:pt x="2478088" y="0"/>
                </a:moveTo>
                <a:cubicBezTo>
                  <a:pt x="3846698" y="0"/>
                  <a:pt x="4956176" y="1109478"/>
                  <a:pt x="4956176" y="2478088"/>
                </a:cubicBezTo>
                <a:cubicBezTo>
                  <a:pt x="4956176" y="3846698"/>
                  <a:pt x="3846698" y="4956176"/>
                  <a:pt x="2478088" y="4956176"/>
                </a:cubicBezTo>
                <a:cubicBezTo>
                  <a:pt x="1109478" y="4956176"/>
                  <a:pt x="0" y="3846698"/>
                  <a:pt x="0" y="2478088"/>
                </a:cubicBezTo>
                <a:cubicBezTo>
                  <a:pt x="0" y="1109478"/>
                  <a:pt x="1109478" y="0"/>
                  <a:pt x="2478088" y="0"/>
                </a:cubicBezTo>
                <a:close/>
              </a:path>
            </a:pathLst>
          </a:custGeom>
          <a:solidFill>
            <a:schemeClr val="tx2"/>
          </a:solidFill>
        </p:spPr>
        <p:txBody>
          <a:bodyPr wrap="square">
            <a:noAutofit/>
          </a:bodyPr>
          <a:lstStyle/>
          <a:p>
            <a:r>
              <a:rPr lang="et-EE" dirty="0"/>
              <a:t>Pildi lisamiseks klõpsake ikooni</a:t>
            </a:r>
            <a:endParaRPr lang="en-US" dirty="0"/>
          </a:p>
        </p:txBody>
      </p:sp>
    </p:spTree>
    <p:extLst>
      <p:ext uri="{BB962C8B-B14F-4D97-AF65-F5344CB8AC3E}">
        <p14:creationId xmlns:p14="http://schemas.microsoft.com/office/powerpoint/2010/main" val="162538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a:xfrm>
            <a:off x="838200" y="544512"/>
            <a:ext cx="10515600" cy="1325563"/>
          </a:xfrm>
        </p:spPr>
        <p:txBody>
          <a:bodyPr anchor="b"/>
          <a:lstStyle/>
          <a:p>
            <a:r>
              <a:rPr lang="et-EE"/>
              <a:t>Klõpsake juhteksemplari pealkirja laadi redigeerimiseks</a:t>
            </a:r>
            <a:endParaRPr lang="en-US"/>
          </a:p>
        </p:txBody>
      </p:sp>
      <p:sp>
        <p:nvSpPr>
          <p:cNvPr id="3" name="Content Placeholder 2"/>
          <p:cNvSpPr>
            <a:spLocks noGrp="1"/>
          </p:cNvSpPr>
          <p:nvPr>
            <p:ph idx="1"/>
          </p:nvPr>
        </p:nvSpPr>
        <p:spPr>
          <a:xfrm>
            <a:off x="838200" y="2216258"/>
            <a:ext cx="10515600" cy="4140092"/>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Date Placeholder 3"/>
          <p:cNvSpPr>
            <a:spLocks noGrp="1"/>
          </p:cNvSpPr>
          <p:nvPr>
            <p:ph type="dt" sz="half" idx="10"/>
          </p:nvPr>
        </p:nvSpPr>
        <p:spPr/>
        <p:txBody>
          <a:bodyPr/>
          <a:lstStyle/>
          <a:p>
            <a:fld id="{2426463D-1076-AC4A-A799-5F997EE6BF7E}" type="datetimeFigureOut">
              <a:rPr lang="en-US" smtClean="0">
                <a:solidFill>
                  <a:srgbClr val="000000">
                    <a:tint val="75000"/>
                  </a:srgbClr>
                </a:solidFill>
              </a:rPr>
              <a:pPr/>
              <a:t>6/28/2021</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13F5683-6BF6-1640-804D-437F0B49FD9C}"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090605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809" y="277689"/>
            <a:ext cx="1198800" cy="1464066"/>
          </a:xfrm>
          <a:prstGeom prst="rect">
            <a:avLst/>
          </a:prstGeom>
        </p:spPr>
      </p:pic>
      <p:sp>
        <p:nvSpPr>
          <p:cNvPr id="2" name="Title 1"/>
          <p:cNvSpPr>
            <a:spLocks noGrp="1"/>
          </p:cNvSpPr>
          <p:nvPr>
            <p:ph type="title"/>
          </p:nvPr>
        </p:nvSpPr>
        <p:spPr>
          <a:xfrm>
            <a:off x="1559610" y="544512"/>
            <a:ext cx="9794189" cy="1325563"/>
          </a:xfrm>
        </p:spPr>
        <p:txBody>
          <a:bodyPr anchor="b"/>
          <a:lstStyle/>
          <a:p>
            <a:r>
              <a:rPr lang="et-EE"/>
              <a:t>Klõpsake juhteksemplari pealkirja laadi redigeerimiseks</a:t>
            </a:r>
            <a:endParaRPr lang="en-US"/>
          </a:p>
        </p:txBody>
      </p:sp>
      <p:sp>
        <p:nvSpPr>
          <p:cNvPr id="3" name="Content Placeholder 2"/>
          <p:cNvSpPr>
            <a:spLocks noGrp="1"/>
          </p:cNvSpPr>
          <p:nvPr>
            <p:ph idx="1"/>
          </p:nvPr>
        </p:nvSpPr>
        <p:spPr>
          <a:xfrm>
            <a:off x="1559610" y="2005012"/>
            <a:ext cx="979419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a:xfrm>
            <a:off x="1559610" y="6356350"/>
            <a:ext cx="2021790" cy="365125"/>
          </a:xfrm>
        </p:spPr>
        <p:txBody>
          <a:bodyPr/>
          <a:lstStyle/>
          <a:p>
            <a:fld id="{2426463D-1076-AC4A-A799-5F997EE6BF7E}" type="datetimeFigureOut">
              <a:rPr lang="en-US" smtClean="0">
                <a:solidFill>
                  <a:srgbClr val="000000">
                    <a:tint val="75000"/>
                  </a:srgbClr>
                </a:solidFill>
              </a:rPr>
              <a:pPr/>
              <a:t>6/28/2021</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13F5683-6BF6-1640-804D-437F0B49FD9C}"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365764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544512"/>
            <a:ext cx="6252699" cy="1325563"/>
          </a:xfrm>
        </p:spPr>
        <p:txBody>
          <a:bodyPr anchor="b"/>
          <a:lstStyle/>
          <a:p>
            <a:r>
              <a:rPr lang="et-EE"/>
              <a:t>Klõpsake juhteksemplari pealkirja laadi redigeerimiseks</a:t>
            </a:r>
            <a:endParaRPr lang="en-US"/>
          </a:p>
        </p:txBody>
      </p:sp>
      <p:sp>
        <p:nvSpPr>
          <p:cNvPr id="3" name="Content Placeholder 2"/>
          <p:cNvSpPr>
            <a:spLocks noGrp="1"/>
          </p:cNvSpPr>
          <p:nvPr>
            <p:ph idx="1"/>
          </p:nvPr>
        </p:nvSpPr>
        <p:spPr>
          <a:xfrm>
            <a:off x="838200" y="2005012"/>
            <a:ext cx="6252699"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Date Placeholder 3"/>
          <p:cNvSpPr>
            <a:spLocks noGrp="1"/>
          </p:cNvSpPr>
          <p:nvPr>
            <p:ph type="dt" sz="half" idx="10"/>
          </p:nvPr>
        </p:nvSpPr>
        <p:spPr/>
        <p:txBody>
          <a:bodyPr/>
          <a:lstStyle/>
          <a:p>
            <a:fld id="{2426463D-1076-AC4A-A799-5F997EE6BF7E}" type="datetimeFigureOut">
              <a:rPr lang="en-US" smtClean="0">
                <a:solidFill>
                  <a:srgbClr val="000000">
                    <a:tint val="75000"/>
                  </a:srgbClr>
                </a:solidFill>
              </a:rPr>
              <a:pPr/>
              <a:t>6/28/2021</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13F5683-6BF6-1640-804D-437F0B49FD9C}" type="slidenum">
              <a:rPr lang="en-US" smtClean="0">
                <a:solidFill>
                  <a:srgbClr val="000000">
                    <a:tint val="75000"/>
                  </a:srgbClr>
                </a:solidFill>
              </a:rPr>
              <a:pPr/>
              <a:t>‹#›</a:t>
            </a:fld>
            <a:endParaRPr lang="en-US" dirty="0">
              <a:solidFill>
                <a:srgbClr val="000000">
                  <a:tint val="75000"/>
                </a:srgbClr>
              </a:solidFill>
            </a:endParaRPr>
          </a:p>
        </p:txBody>
      </p:sp>
      <p:sp>
        <p:nvSpPr>
          <p:cNvPr id="10" name="Freeform 9"/>
          <p:cNvSpPr>
            <a:spLocks noGrp="1"/>
          </p:cNvSpPr>
          <p:nvPr>
            <p:ph type="pic" sz="quarter" idx="13"/>
          </p:nvPr>
        </p:nvSpPr>
        <p:spPr>
          <a:xfrm>
            <a:off x="7090900" y="1660455"/>
            <a:ext cx="5106705" cy="5217528"/>
          </a:xfrm>
          <a:custGeom>
            <a:avLst/>
            <a:gdLst>
              <a:gd name="connsiteX0" fmla="*/ 3252915 w 5106705"/>
              <a:gd name="connsiteY0" fmla="*/ 446735 h 5217528"/>
              <a:gd name="connsiteX1" fmla="*/ 5037906 w 5106705"/>
              <a:gd name="connsiteY1" fmla="*/ 1087531 h 5217528"/>
              <a:gd name="connsiteX2" fmla="*/ 5106705 w 5106705"/>
              <a:gd name="connsiteY2" fmla="*/ 1150059 h 5217528"/>
              <a:gd name="connsiteX3" fmla="*/ 5106705 w 5106705"/>
              <a:gd name="connsiteY3" fmla="*/ 5217528 h 5217528"/>
              <a:gd name="connsiteX4" fmla="*/ 1250782 w 5106705"/>
              <a:gd name="connsiteY4" fmla="*/ 5217528 h 5217528"/>
              <a:gd name="connsiteX5" fmla="*/ 1087531 w 5106705"/>
              <a:gd name="connsiteY5" fmla="*/ 5037906 h 5217528"/>
              <a:gd name="connsiteX6" fmla="*/ 446736 w 5106705"/>
              <a:gd name="connsiteY6" fmla="*/ 3252915 h 5217528"/>
              <a:gd name="connsiteX7" fmla="*/ 3252915 w 5106705"/>
              <a:gd name="connsiteY7" fmla="*/ 446735 h 5217528"/>
              <a:gd name="connsiteX8" fmla="*/ 3252916 w 5106705"/>
              <a:gd name="connsiteY8" fmla="*/ 0 h 5217528"/>
              <a:gd name="connsiteX9" fmla="*/ 5071652 w 5106705"/>
              <a:gd name="connsiteY9" fmla="*/ 555547 h 5217528"/>
              <a:gd name="connsiteX10" fmla="*/ 5106705 w 5106705"/>
              <a:gd name="connsiteY10" fmla="*/ 581759 h 5217528"/>
              <a:gd name="connsiteX11" fmla="*/ 5106705 w 5106705"/>
              <a:gd name="connsiteY11" fmla="*/ 917272 h 5217528"/>
              <a:gd name="connsiteX12" fmla="*/ 4921258 w 5106705"/>
              <a:gd name="connsiteY12" fmla="*/ 778597 h 5217528"/>
              <a:gd name="connsiteX13" fmla="*/ 3252916 w 5106705"/>
              <a:gd name="connsiteY13" fmla="*/ 268989 h 5217528"/>
              <a:gd name="connsiteX14" fmla="*/ 268989 w 5106705"/>
              <a:gd name="connsiteY14" fmla="*/ 3252917 h 5217528"/>
              <a:gd name="connsiteX15" fmla="*/ 950373 w 5106705"/>
              <a:gd name="connsiteY15" fmla="*/ 5150972 h 5217528"/>
              <a:gd name="connsiteX16" fmla="*/ 1010864 w 5106705"/>
              <a:gd name="connsiteY16" fmla="*/ 5217528 h 5217528"/>
              <a:gd name="connsiteX17" fmla="*/ 664631 w 5106705"/>
              <a:gd name="connsiteY17" fmla="*/ 5217528 h 5217528"/>
              <a:gd name="connsiteX18" fmla="*/ 555547 w 5106705"/>
              <a:gd name="connsiteY18" fmla="*/ 5071652 h 5217528"/>
              <a:gd name="connsiteX19" fmla="*/ 0 w 5106705"/>
              <a:gd name="connsiteY19" fmla="*/ 3252917 h 5217528"/>
              <a:gd name="connsiteX20" fmla="*/ 3252916 w 5106705"/>
              <a:gd name="connsiteY20" fmla="*/ 0 h 521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06705" h="5217528">
                <a:moveTo>
                  <a:pt x="3252915" y="446735"/>
                </a:moveTo>
                <a:cubicBezTo>
                  <a:pt x="3930957" y="446735"/>
                  <a:pt x="4552833" y="687212"/>
                  <a:pt x="5037906" y="1087531"/>
                </a:cubicBezTo>
                <a:lnTo>
                  <a:pt x="5106705" y="1150059"/>
                </a:lnTo>
                <a:lnTo>
                  <a:pt x="5106705" y="5217528"/>
                </a:lnTo>
                <a:lnTo>
                  <a:pt x="1250782" y="5217528"/>
                </a:lnTo>
                <a:lnTo>
                  <a:pt x="1087531" y="5037906"/>
                </a:lnTo>
                <a:cubicBezTo>
                  <a:pt x="687213" y="4552833"/>
                  <a:pt x="446736" y="3930957"/>
                  <a:pt x="446736" y="3252915"/>
                </a:cubicBezTo>
                <a:cubicBezTo>
                  <a:pt x="446736" y="1703105"/>
                  <a:pt x="1703105" y="446735"/>
                  <a:pt x="3252915" y="446735"/>
                </a:cubicBezTo>
                <a:close/>
                <a:moveTo>
                  <a:pt x="3252916" y="0"/>
                </a:moveTo>
                <a:cubicBezTo>
                  <a:pt x="3926617" y="0"/>
                  <a:pt x="4552483" y="204804"/>
                  <a:pt x="5071652" y="555547"/>
                </a:cubicBezTo>
                <a:lnTo>
                  <a:pt x="5106705" y="581759"/>
                </a:lnTo>
                <a:lnTo>
                  <a:pt x="5106705" y="917272"/>
                </a:lnTo>
                <a:lnTo>
                  <a:pt x="4921258" y="778597"/>
                </a:lnTo>
                <a:cubicBezTo>
                  <a:pt x="4445020" y="456857"/>
                  <a:pt x="3870908" y="268989"/>
                  <a:pt x="3252916" y="268989"/>
                </a:cubicBezTo>
                <a:cubicBezTo>
                  <a:pt x="1604939" y="268989"/>
                  <a:pt x="268989" y="1604940"/>
                  <a:pt x="268989" y="3252917"/>
                </a:cubicBezTo>
                <a:cubicBezTo>
                  <a:pt x="268989" y="3973907"/>
                  <a:pt x="524699" y="4635173"/>
                  <a:pt x="950373" y="5150972"/>
                </a:cubicBezTo>
                <a:lnTo>
                  <a:pt x="1010864" y="5217528"/>
                </a:lnTo>
                <a:lnTo>
                  <a:pt x="664631" y="5217528"/>
                </a:lnTo>
                <a:lnTo>
                  <a:pt x="555547" y="5071652"/>
                </a:lnTo>
                <a:cubicBezTo>
                  <a:pt x="204804" y="4552484"/>
                  <a:pt x="0" y="3926617"/>
                  <a:pt x="0" y="3252917"/>
                </a:cubicBezTo>
                <a:cubicBezTo>
                  <a:pt x="0" y="1456381"/>
                  <a:pt x="1456380" y="0"/>
                  <a:pt x="3252916" y="0"/>
                </a:cubicBezTo>
                <a:close/>
              </a:path>
            </a:pathLst>
          </a:custGeom>
          <a:solidFill>
            <a:schemeClr val="tx2"/>
          </a:solidFill>
        </p:spPr>
        <p:txBody>
          <a:bodyPr wrap="square">
            <a:noAutofit/>
          </a:bodyPr>
          <a:lstStyle/>
          <a:p>
            <a:r>
              <a:rPr lang="et-EE" dirty="0"/>
              <a:t>Pildi lisamiseks klõpsake ikooni</a:t>
            </a:r>
            <a:endParaRPr lang="en-US" dirty="0"/>
          </a:p>
        </p:txBody>
      </p:sp>
    </p:spTree>
    <p:extLst>
      <p:ext uri="{BB962C8B-B14F-4D97-AF65-F5344CB8AC3E}">
        <p14:creationId xmlns:p14="http://schemas.microsoft.com/office/powerpoint/2010/main" val="3683572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44512"/>
            <a:ext cx="10515600" cy="1325563"/>
          </a:xfrm>
        </p:spPr>
        <p:txBody>
          <a:bodyPr anchor="b"/>
          <a:lstStyle>
            <a:lvl1pPr>
              <a:defRPr>
                <a:solidFill>
                  <a:schemeClr val="tx2"/>
                </a:solidFill>
              </a:defRPr>
            </a:lvl1pPr>
          </a:lstStyle>
          <a:p>
            <a:r>
              <a:rPr lang="et-EE"/>
              <a:t>Klõpsake juhteksemplari pealkirja laadi redigeerimiseks</a:t>
            </a:r>
            <a:endParaRPr lang="en-US" dirty="0"/>
          </a:p>
        </p:txBody>
      </p:sp>
      <p:sp>
        <p:nvSpPr>
          <p:cNvPr id="3" name="Content Placeholder 2"/>
          <p:cNvSpPr>
            <a:spLocks noGrp="1"/>
          </p:cNvSpPr>
          <p:nvPr>
            <p:ph idx="1"/>
          </p:nvPr>
        </p:nvSpPr>
        <p:spPr>
          <a:xfrm>
            <a:off x="838200" y="2005012"/>
            <a:ext cx="10515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Date Placeholder 3"/>
          <p:cNvSpPr>
            <a:spLocks noGrp="1"/>
          </p:cNvSpPr>
          <p:nvPr>
            <p:ph type="dt" sz="half" idx="10"/>
          </p:nvPr>
        </p:nvSpPr>
        <p:spPr/>
        <p:txBody>
          <a:bodyPr/>
          <a:lstStyle/>
          <a:p>
            <a:fld id="{2426463D-1076-AC4A-A799-5F997EE6BF7E}" type="datetimeFigureOut">
              <a:rPr lang="en-US" smtClean="0">
                <a:solidFill>
                  <a:srgbClr val="000000">
                    <a:tint val="75000"/>
                  </a:srgbClr>
                </a:solidFill>
              </a:rPr>
              <a:pPr/>
              <a:t>6/28/2021</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13F5683-6BF6-1640-804D-437F0B49FD9C}" type="slidenum">
              <a:rPr lang="en-US" smtClean="0">
                <a:solidFill>
                  <a:srgbClr val="000000">
                    <a:tint val="75000"/>
                  </a:srgbClr>
                </a:solidFill>
              </a:rPr>
              <a:pPr/>
              <a:t>‹#›</a:t>
            </a:fld>
            <a:endParaRPr lang="en-US" dirty="0">
              <a:solidFill>
                <a:srgbClr val="000000">
                  <a:tint val="75000"/>
                </a:srgbClr>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r="46196" b="50000"/>
          <a:stretch>
            <a:fillRect/>
          </a:stretch>
        </p:blipFill>
        <p:spPr>
          <a:xfrm>
            <a:off x="8502112" y="3429001"/>
            <a:ext cx="3689888" cy="3429001"/>
          </a:xfrm>
          <a:custGeom>
            <a:avLst/>
            <a:gdLst>
              <a:gd name="connsiteX0" fmla="*/ 0 w 3689888"/>
              <a:gd name="connsiteY0" fmla="*/ 0 h 3429001"/>
              <a:gd name="connsiteX1" fmla="*/ 3689888 w 3689888"/>
              <a:gd name="connsiteY1" fmla="*/ 0 h 3429001"/>
              <a:gd name="connsiteX2" fmla="*/ 3689888 w 3689888"/>
              <a:gd name="connsiteY2" fmla="*/ 3429001 h 3429001"/>
              <a:gd name="connsiteX3" fmla="*/ 0 w 3689888"/>
              <a:gd name="connsiteY3" fmla="*/ 3429001 h 3429001"/>
            </a:gdLst>
            <a:ahLst/>
            <a:cxnLst>
              <a:cxn ang="0">
                <a:pos x="connsiteX0" y="connsiteY0"/>
              </a:cxn>
              <a:cxn ang="0">
                <a:pos x="connsiteX1" y="connsiteY1"/>
              </a:cxn>
              <a:cxn ang="0">
                <a:pos x="connsiteX2" y="connsiteY2"/>
              </a:cxn>
              <a:cxn ang="0">
                <a:pos x="connsiteX3" y="connsiteY3"/>
              </a:cxn>
            </a:cxnLst>
            <a:rect l="l" t="t" r="r" b="b"/>
            <a:pathLst>
              <a:path w="3689888" h="3429001">
                <a:moveTo>
                  <a:pt x="0" y="0"/>
                </a:moveTo>
                <a:lnTo>
                  <a:pt x="3689888" y="0"/>
                </a:lnTo>
                <a:lnTo>
                  <a:pt x="3689888" y="3429001"/>
                </a:lnTo>
                <a:lnTo>
                  <a:pt x="0" y="3429001"/>
                </a:lnTo>
                <a:close/>
              </a:path>
            </a:pathLst>
          </a:custGeom>
        </p:spPr>
      </p:pic>
    </p:spTree>
    <p:extLst>
      <p:ext uri="{BB962C8B-B14F-4D97-AF65-F5344CB8AC3E}">
        <p14:creationId xmlns:p14="http://schemas.microsoft.com/office/powerpoint/2010/main" val="940254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r="33039" b="48296"/>
          <a:stretch>
            <a:fillRect/>
          </a:stretch>
        </p:blipFill>
        <p:spPr>
          <a:xfrm>
            <a:off x="6050042" y="2129079"/>
            <a:ext cx="6150184" cy="4748901"/>
          </a:xfrm>
          <a:custGeom>
            <a:avLst/>
            <a:gdLst>
              <a:gd name="connsiteX0" fmla="*/ 0 w 6150184"/>
              <a:gd name="connsiteY0" fmla="*/ 0 h 4748901"/>
              <a:gd name="connsiteX1" fmla="*/ 6150184 w 6150184"/>
              <a:gd name="connsiteY1" fmla="*/ 0 h 4748901"/>
              <a:gd name="connsiteX2" fmla="*/ 6150184 w 6150184"/>
              <a:gd name="connsiteY2" fmla="*/ 4748901 h 4748901"/>
              <a:gd name="connsiteX3" fmla="*/ 0 w 6150184"/>
              <a:gd name="connsiteY3" fmla="*/ 4748901 h 4748901"/>
            </a:gdLst>
            <a:ahLst/>
            <a:cxnLst>
              <a:cxn ang="0">
                <a:pos x="connsiteX0" y="connsiteY0"/>
              </a:cxn>
              <a:cxn ang="0">
                <a:pos x="connsiteX1" y="connsiteY1"/>
              </a:cxn>
              <a:cxn ang="0">
                <a:pos x="connsiteX2" y="connsiteY2"/>
              </a:cxn>
              <a:cxn ang="0">
                <a:pos x="connsiteX3" y="connsiteY3"/>
              </a:cxn>
            </a:cxnLst>
            <a:rect l="l" t="t" r="r" b="b"/>
            <a:pathLst>
              <a:path w="6150184" h="4748901">
                <a:moveTo>
                  <a:pt x="0" y="0"/>
                </a:moveTo>
                <a:lnTo>
                  <a:pt x="6150184" y="0"/>
                </a:lnTo>
                <a:lnTo>
                  <a:pt x="6150184" y="4748901"/>
                </a:lnTo>
                <a:lnTo>
                  <a:pt x="0" y="4748901"/>
                </a:lnTo>
                <a:close/>
              </a:path>
            </a:pathLst>
          </a:custGeom>
        </p:spPr>
      </p:pic>
      <p:sp>
        <p:nvSpPr>
          <p:cNvPr id="67" name="Picture Placeholder 66"/>
          <p:cNvSpPr>
            <a:spLocks noGrp="1"/>
          </p:cNvSpPr>
          <p:nvPr>
            <p:ph type="pic" sz="quarter" idx="10"/>
          </p:nvPr>
        </p:nvSpPr>
        <p:spPr>
          <a:xfrm>
            <a:off x="1100917" y="602769"/>
            <a:ext cx="4956176" cy="4956176"/>
          </a:xfrm>
          <a:custGeom>
            <a:avLst/>
            <a:gdLst>
              <a:gd name="connsiteX0" fmla="*/ 2478087 w 4956176"/>
              <a:gd name="connsiteY0" fmla="*/ 340325 h 4956176"/>
              <a:gd name="connsiteX1" fmla="*/ 4615849 w 4956176"/>
              <a:gd name="connsiteY1" fmla="*/ 2478087 h 4956176"/>
              <a:gd name="connsiteX2" fmla="*/ 2478087 w 4956176"/>
              <a:gd name="connsiteY2" fmla="*/ 4615849 h 4956176"/>
              <a:gd name="connsiteX3" fmla="*/ 340325 w 4956176"/>
              <a:gd name="connsiteY3" fmla="*/ 2478087 h 4956176"/>
              <a:gd name="connsiteX4" fmla="*/ 2478087 w 4956176"/>
              <a:gd name="connsiteY4" fmla="*/ 340325 h 4956176"/>
              <a:gd name="connsiteX5" fmla="*/ 2478088 w 4956176"/>
              <a:gd name="connsiteY5" fmla="*/ 204917 h 4956176"/>
              <a:gd name="connsiteX6" fmla="*/ 204917 w 4956176"/>
              <a:gd name="connsiteY6" fmla="*/ 2478088 h 4956176"/>
              <a:gd name="connsiteX7" fmla="*/ 2478088 w 4956176"/>
              <a:gd name="connsiteY7" fmla="*/ 4751259 h 4956176"/>
              <a:gd name="connsiteX8" fmla="*/ 4751259 w 4956176"/>
              <a:gd name="connsiteY8" fmla="*/ 2478088 h 4956176"/>
              <a:gd name="connsiteX9" fmla="*/ 2478088 w 4956176"/>
              <a:gd name="connsiteY9" fmla="*/ 204917 h 4956176"/>
              <a:gd name="connsiteX10" fmla="*/ 2478088 w 4956176"/>
              <a:gd name="connsiteY10" fmla="*/ 0 h 4956176"/>
              <a:gd name="connsiteX11" fmla="*/ 4956176 w 4956176"/>
              <a:gd name="connsiteY11" fmla="*/ 2478088 h 4956176"/>
              <a:gd name="connsiteX12" fmla="*/ 2478088 w 4956176"/>
              <a:gd name="connsiteY12" fmla="*/ 4956176 h 4956176"/>
              <a:gd name="connsiteX13" fmla="*/ 0 w 4956176"/>
              <a:gd name="connsiteY13" fmla="*/ 2478088 h 4956176"/>
              <a:gd name="connsiteX14" fmla="*/ 2478088 w 4956176"/>
              <a:gd name="connsiteY14" fmla="*/ 0 h 495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56176" h="4956176">
                <a:moveTo>
                  <a:pt x="2478087" y="340325"/>
                </a:moveTo>
                <a:cubicBezTo>
                  <a:pt x="3658740" y="340325"/>
                  <a:pt x="4615849" y="1297434"/>
                  <a:pt x="4615849" y="2478087"/>
                </a:cubicBezTo>
                <a:cubicBezTo>
                  <a:pt x="4615849" y="3658740"/>
                  <a:pt x="3658740" y="4615849"/>
                  <a:pt x="2478087" y="4615849"/>
                </a:cubicBezTo>
                <a:cubicBezTo>
                  <a:pt x="1297434" y="4615849"/>
                  <a:pt x="340325" y="3658740"/>
                  <a:pt x="340325" y="2478087"/>
                </a:cubicBezTo>
                <a:cubicBezTo>
                  <a:pt x="340325" y="1297434"/>
                  <a:pt x="1297434" y="340325"/>
                  <a:pt x="2478087" y="340325"/>
                </a:cubicBezTo>
                <a:close/>
                <a:moveTo>
                  <a:pt x="2478088" y="204917"/>
                </a:moveTo>
                <a:cubicBezTo>
                  <a:pt x="1222651" y="204917"/>
                  <a:pt x="204917" y="1222651"/>
                  <a:pt x="204917" y="2478088"/>
                </a:cubicBezTo>
                <a:cubicBezTo>
                  <a:pt x="204917" y="3733526"/>
                  <a:pt x="1222651" y="4751259"/>
                  <a:pt x="2478088" y="4751259"/>
                </a:cubicBezTo>
                <a:cubicBezTo>
                  <a:pt x="3733526" y="4751259"/>
                  <a:pt x="4751259" y="3733526"/>
                  <a:pt x="4751259" y="2478088"/>
                </a:cubicBezTo>
                <a:cubicBezTo>
                  <a:pt x="4751259" y="1222651"/>
                  <a:pt x="3733526" y="204917"/>
                  <a:pt x="2478088" y="204917"/>
                </a:cubicBezTo>
                <a:close/>
                <a:moveTo>
                  <a:pt x="2478088" y="0"/>
                </a:moveTo>
                <a:cubicBezTo>
                  <a:pt x="3846698" y="0"/>
                  <a:pt x="4956176" y="1109478"/>
                  <a:pt x="4956176" y="2478088"/>
                </a:cubicBezTo>
                <a:cubicBezTo>
                  <a:pt x="4956176" y="3846698"/>
                  <a:pt x="3846698" y="4956176"/>
                  <a:pt x="2478088" y="4956176"/>
                </a:cubicBezTo>
                <a:cubicBezTo>
                  <a:pt x="1109478" y="4956176"/>
                  <a:pt x="0" y="3846698"/>
                  <a:pt x="0" y="2478088"/>
                </a:cubicBezTo>
                <a:cubicBezTo>
                  <a:pt x="0" y="1109478"/>
                  <a:pt x="1109478" y="0"/>
                  <a:pt x="2478088" y="0"/>
                </a:cubicBezTo>
                <a:close/>
              </a:path>
            </a:pathLst>
          </a:custGeom>
          <a:solidFill>
            <a:schemeClr val="tx2"/>
          </a:solidFill>
        </p:spPr>
        <p:txBody>
          <a:bodyPr wrap="square">
            <a:noAutofit/>
          </a:bodyPr>
          <a:lstStyle/>
          <a:p>
            <a:r>
              <a:rPr lang="et-EE" dirty="0"/>
              <a:t>Pildi lisamiseks klõpsake ikooni</a:t>
            </a:r>
            <a:endParaRPr lang="en-US" dirty="0"/>
          </a:p>
        </p:txBody>
      </p:sp>
      <p:sp>
        <p:nvSpPr>
          <p:cNvPr id="69" name="Title 1"/>
          <p:cNvSpPr>
            <a:spLocks noGrp="1"/>
          </p:cNvSpPr>
          <p:nvPr>
            <p:ph type="title"/>
          </p:nvPr>
        </p:nvSpPr>
        <p:spPr>
          <a:xfrm>
            <a:off x="6896746" y="4102492"/>
            <a:ext cx="4788977" cy="1456453"/>
          </a:xfrm>
        </p:spPr>
        <p:txBody>
          <a:bodyPr anchor="b">
            <a:normAutofit/>
          </a:bodyPr>
          <a:lstStyle>
            <a:lvl1pPr algn="r">
              <a:defRPr sz="4400">
                <a:solidFill>
                  <a:schemeClr val="bg1"/>
                </a:solidFill>
              </a:defRPr>
            </a:lvl1pPr>
          </a:lstStyle>
          <a:p>
            <a:r>
              <a:rPr lang="et-EE"/>
              <a:t>Klõpsake juhteksemplari pealkirja laadi redigeerimiseks</a:t>
            </a:r>
            <a:endParaRPr lang="en-US" dirty="0"/>
          </a:p>
        </p:txBody>
      </p:sp>
      <p:sp>
        <p:nvSpPr>
          <p:cNvPr id="70" name="Text Placeholder 2"/>
          <p:cNvSpPr>
            <a:spLocks noGrp="1"/>
          </p:cNvSpPr>
          <p:nvPr>
            <p:ph type="body" idx="1"/>
          </p:nvPr>
        </p:nvSpPr>
        <p:spPr>
          <a:xfrm>
            <a:off x="6896746" y="5692296"/>
            <a:ext cx="4788977" cy="397353"/>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Klõpsake juhteksemplari tekstilaadide redigeerimiseks</a:t>
            </a:r>
          </a:p>
        </p:txBody>
      </p:sp>
    </p:spTree>
    <p:extLst>
      <p:ext uri="{BB962C8B-B14F-4D97-AF65-F5344CB8AC3E}">
        <p14:creationId xmlns:p14="http://schemas.microsoft.com/office/powerpoint/2010/main" val="3913284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31850" y="1709738"/>
            <a:ext cx="10515600" cy="2852737"/>
          </a:xfrm>
        </p:spPr>
        <p:txBody>
          <a:bodyPr anchor="b"/>
          <a:lstStyle>
            <a:lvl1pPr>
              <a:defRPr sz="6000"/>
            </a:lvl1pPr>
          </a:lstStyle>
          <a:p>
            <a:r>
              <a:rPr lang="et-EE"/>
              <a:t>Muutke pealkirja laadi</a:t>
            </a:r>
          </a:p>
        </p:txBody>
      </p:sp>
      <p:sp>
        <p:nvSpPr>
          <p:cNvPr id="3" name="Teksti kohatäid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Redigeeri juhtslaidi tekstilaade</a:t>
            </a:r>
          </a:p>
        </p:txBody>
      </p:sp>
      <p:sp>
        <p:nvSpPr>
          <p:cNvPr id="4" name="Kuupäeva kohatäide 3"/>
          <p:cNvSpPr>
            <a:spLocks noGrp="1"/>
          </p:cNvSpPr>
          <p:nvPr>
            <p:ph type="dt" sz="half" idx="10"/>
          </p:nvPr>
        </p:nvSpPr>
        <p:spPr/>
        <p:txBody>
          <a:bodyPr/>
          <a:lstStyle/>
          <a:p>
            <a:fld id="{882B0B5B-D880-4781-A50F-95D92A5CBB77}" type="datetimeFigureOut">
              <a:rPr lang="et-EE" smtClean="0"/>
              <a:t>28.06.2021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20E6041B-A44E-42A1-8CC5-EC3876D1957D}" type="slidenum">
              <a:rPr lang="et-EE" smtClean="0"/>
              <a:t>‹#›</a:t>
            </a:fld>
            <a:endParaRPr lang="et-EE"/>
          </a:p>
        </p:txBody>
      </p:sp>
    </p:spTree>
    <p:extLst>
      <p:ext uri="{BB962C8B-B14F-4D97-AF65-F5344CB8AC3E}">
        <p14:creationId xmlns:p14="http://schemas.microsoft.com/office/powerpoint/2010/main" val="11374840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rcRect l="18986" t="19196" b="21002"/>
          <a:stretch>
            <a:fillRect/>
          </a:stretch>
        </p:blipFill>
        <p:spPr>
          <a:xfrm>
            <a:off x="0" y="0"/>
            <a:ext cx="9355282" cy="6905770"/>
          </a:xfrm>
          <a:custGeom>
            <a:avLst/>
            <a:gdLst>
              <a:gd name="connsiteX0" fmla="*/ 0 w 9355282"/>
              <a:gd name="connsiteY0" fmla="*/ 0 h 6905770"/>
              <a:gd name="connsiteX1" fmla="*/ 9355282 w 9355282"/>
              <a:gd name="connsiteY1" fmla="*/ 0 h 6905770"/>
              <a:gd name="connsiteX2" fmla="*/ 9355282 w 9355282"/>
              <a:gd name="connsiteY2" fmla="*/ 6905770 h 6905770"/>
              <a:gd name="connsiteX3" fmla="*/ 0 w 9355282"/>
              <a:gd name="connsiteY3" fmla="*/ 6905770 h 6905770"/>
            </a:gdLst>
            <a:ahLst/>
            <a:cxnLst>
              <a:cxn ang="0">
                <a:pos x="connsiteX0" y="connsiteY0"/>
              </a:cxn>
              <a:cxn ang="0">
                <a:pos x="connsiteX1" y="connsiteY1"/>
              </a:cxn>
              <a:cxn ang="0">
                <a:pos x="connsiteX2" y="connsiteY2"/>
              </a:cxn>
              <a:cxn ang="0">
                <a:pos x="connsiteX3" y="connsiteY3"/>
              </a:cxn>
            </a:cxnLst>
            <a:rect l="l" t="t" r="r" b="b"/>
            <a:pathLst>
              <a:path w="9355282" h="6905770">
                <a:moveTo>
                  <a:pt x="0" y="0"/>
                </a:moveTo>
                <a:lnTo>
                  <a:pt x="9355282" y="0"/>
                </a:lnTo>
                <a:lnTo>
                  <a:pt x="9355282" y="6905770"/>
                </a:lnTo>
                <a:lnTo>
                  <a:pt x="0" y="6905770"/>
                </a:lnTo>
                <a:close/>
              </a:path>
            </a:pathLst>
          </a:custGeom>
        </p:spPr>
      </p:pic>
      <p:sp>
        <p:nvSpPr>
          <p:cNvPr id="2" name="Title 1"/>
          <p:cNvSpPr>
            <a:spLocks noGrp="1"/>
          </p:cNvSpPr>
          <p:nvPr>
            <p:ph type="title"/>
          </p:nvPr>
        </p:nvSpPr>
        <p:spPr>
          <a:xfrm>
            <a:off x="831850" y="1709738"/>
            <a:ext cx="7778750" cy="3342322"/>
          </a:xfrm>
        </p:spPr>
        <p:txBody>
          <a:bodyPr anchor="b"/>
          <a:lstStyle>
            <a:lvl1pPr>
              <a:defRPr sz="6000">
                <a:solidFill>
                  <a:schemeClr val="bg1"/>
                </a:solidFill>
              </a:defRPr>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831850" y="5177790"/>
            <a:ext cx="7778750" cy="91186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2426463D-1076-AC4A-A799-5F997EE6BF7E}" type="datetimeFigureOut">
              <a:rPr lang="en-US" smtClean="0">
                <a:solidFill>
                  <a:srgbClr val="000000">
                    <a:tint val="75000"/>
                  </a:srgbClr>
                </a:solidFill>
              </a:rPr>
              <a:pPr/>
              <a:t>6/28/2021</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13F5683-6BF6-1640-804D-437F0B49FD9C}"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228330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rcRect r="33039" b="48296"/>
          <a:stretch>
            <a:fillRect/>
          </a:stretch>
        </p:blipFill>
        <p:spPr>
          <a:xfrm>
            <a:off x="6050042" y="2129079"/>
            <a:ext cx="6150184" cy="4748901"/>
          </a:xfrm>
          <a:custGeom>
            <a:avLst/>
            <a:gdLst>
              <a:gd name="connsiteX0" fmla="*/ 0 w 6150184"/>
              <a:gd name="connsiteY0" fmla="*/ 0 h 4748901"/>
              <a:gd name="connsiteX1" fmla="*/ 6150184 w 6150184"/>
              <a:gd name="connsiteY1" fmla="*/ 0 h 4748901"/>
              <a:gd name="connsiteX2" fmla="*/ 6150184 w 6150184"/>
              <a:gd name="connsiteY2" fmla="*/ 4748901 h 4748901"/>
              <a:gd name="connsiteX3" fmla="*/ 0 w 6150184"/>
              <a:gd name="connsiteY3" fmla="*/ 4748901 h 4748901"/>
            </a:gdLst>
            <a:ahLst/>
            <a:cxnLst>
              <a:cxn ang="0">
                <a:pos x="connsiteX0" y="connsiteY0"/>
              </a:cxn>
              <a:cxn ang="0">
                <a:pos x="connsiteX1" y="connsiteY1"/>
              </a:cxn>
              <a:cxn ang="0">
                <a:pos x="connsiteX2" y="connsiteY2"/>
              </a:cxn>
              <a:cxn ang="0">
                <a:pos x="connsiteX3" y="connsiteY3"/>
              </a:cxn>
            </a:cxnLst>
            <a:rect l="l" t="t" r="r" b="b"/>
            <a:pathLst>
              <a:path w="6150184" h="4748901">
                <a:moveTo>
                  <a:pt x="0" y="0"/>
                </a:moveTo>
                <a:lnTo>
                  <a:pt x="6150184" y="0"/>
                </a:lnTo>
                <a:lnTo>
                  <a:pt x="6150184" y="4748901"/>
                </a:lnTo>
                <a:lnTo>
                  <a:pt x="0" y="4748901"/>
                </a:lnTo>
                <a:close/>
              </a:path>
            </a:pathLst>
          </a:custGeom>
        </p:spPr>
      </p:pic>
      <p:sp>
        <p:nvSpPr>
          <p:cNvPr id="2" name="Title 1"/>
          <p:cNvSpPr>
            <a:spLocks noGrp="1"/>
          </p:cNvSpPr>
          <p:nvPr>
            <p:ph type="title"/>
          </p:nvPr>
        </p:nvSpPr>
        <p:spPr>
          <a:xfrm>
            <a:off x="6896746" y="4102492"/>
            <a:ext cx="4788977" cy="1456453"/>
          </a:xfrm>
        </p:spPr>
        <p:txBody>
          <a:bodyPr anchor="b">
            <a:normAutofit/>
          </a:bodyPr>
          <a:lstStyle>
            <a:lvl1pPr algn="r">
              <a:defRPr sz="4400">
                <a:solidFill>
                  <a:schemeClr val="bg1"/>
                </a:solidFill>
              </a:defRPr>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6896746" y="5692296"/>
            <a:ext cx="4788977" cy="397353"/>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2426463D-1076-AC4A-A799-5F997EE6BF7E}" type="datetimeFigureOut">
              <a:rPr lang="en-US" smtClean="0">
                <a:solidFill>
                  <a:srgbClr val="000000">
                    <a:tint val="75000"/>
                  </a:srgbClr>
                </a:solidFill>
              </a:rPr>
              <a:pPr/>
              <a:t>6/28/2021</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13F5683-6BF6-1640-804D-437F0B49FD9C}"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651119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ks sisu">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rcRect r="37313"/>
          <a:stretch>
            <a:fillRect/>
          </a:stretch>
        </p:blipFill>
        <p:spPr>
          <a:xfrm>
            <a:off x="5219475" y="-1842448"/>
            <a:ext cx="6972524" cy="11218969"/>
          </a:xfrm>
          <a:custGeom>
            <a:avLst/>
            <a:gdLst>
              <a:gd name="connsiteX0" fmla="*/ 0 w 6972524"/>
              <a:gd name="connsiteY0" fmla="*/ 0 h 11218969"/>
              <a:gd name="connsiteX1" fmla="*/ 544016 w 6972524"/>
              <a:gd name="connsiteY1" fmla="*/ 0 h 11218969"/>
              <a:gd name="connsiteX2" fmla="*/ 544016 w 6972524"/>
              <a:gd name="connsiteY2" fmla="*/ 1842448 h 11218969"/>
              <a:gd name="connsiteX3" fmla="*/ 6972524 w 6972524"/>
              <a:gd name="connsiteY3" fmla="*/ 1842448 h 11218969"/>
              <a:gd name="connsiteX4" fmla="*/ 6972524 w 6972524"/>
              <a:gd name="connsiteY4" fmla="*/ 8700448 h 11218969"/>
              <a:gd name="connsiteX5" fmla="*/ 544016 w 6972524"/>
              <a:gd name="connsiteY5" fmla="*/ 8700448 h 11218969"/>
              <a:gd name="connsiteX6" fmla="*/ 544016 w 6972524"/>
              <a:gd name="connsiteY6" fmla="*/ 11218969 h 11218969"/>
              <a:gd name="connsiteX7" fmla="*/ 0 w 6972524"/>
              <a:gd name="connsiteY7" fmla="*/ 11218969 h 11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72524" h="11218969">
                <a:moveTo>
                  <a:pt x="0" y="0"/>
                </a:moveTo>
                <a:lnTo>
                  <a:pt x="544016" y="0"/>
                </a:lnTo>
                <a:lnTo>
                  <a:pt x="544016" y="1842448"/>
                </a:lnTo>
                <a:lnTo>
                  <a:pt x="6972524" y="1842448"/>
                </a:lnTo>
                <a:lnTo>
                  <a:pt x="6972524" y="8700448"/>
                </a:lnTo>
                <a:lnTo>
                  <a:pt x="544016" y="8700448"/>
                </a:lnTo>
                <a:lnTo>
                  <a:pt x="544016" y="11218969"/>
                </a:lnTo>
                <a:lnTo>
                  <a:pt x="0" y="11218969"/>
                </a:lnTo>
                <a:close/>
              </a:path>
            </a:pathLst>
          </a:custGeom>
        </p:spPr>
      </p:pic>
      <p:sp>
        <p:nvSpPr>
          <p:cNvPr id="3" name="Content Placeholder 2"/>
          <p:cNvSpPr>
            <a:spLocks noGrp="1"/>
          </p:cNvSpPr>
          <p:nvPr>
            <p:ph sz="half" idx="1"/>
          </p:nvPr>
        </p:nvSpPr>
        <p:spPr>
          <a:xfrm>
            <a:off x="818828" y="1084881"/>
            <a:ext cx="4359703" cy="4690277"/>
          </a:xfrm>
        </p:spPr>
        <p:txBody>
          <a:bodyPr/>
          <a:lstStyle>
            <a:lvl1pPr>
              <a:defRPr b="0" i="0">
                <a:solidFill>
                  <a:schemeClr val="tx1"/>
                </a:solidFill>
                <a:latin typeface="Raleway" charset="0"/>
                <a:ea typeface="Raleway" charset="0"/>
                <a:cs typeface="Raleway"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Content Placeholder 3"/>
          <p:cNvSpPr>
            <a:spLocks noGrp="1"/>
          </p:cNvSpPr>
          <p:nvPr>
            <p:ph sz="half" idx="2"/>
          </p:nvPr>
        </p:nvSpPr>
        <p:spPr>
          <a:xfrm>
            <a:off x="6571281" y="1084881"/>
            <a:ext cx="4782519" cy="4690277"/>
          </a:xfrm>
        </p:spPr>
        <p:txBody>
          <a:bodyPr/>
          <a:lstStyle>
            <a:lvl1pPr>
              <a:defRPr b="0" i="0">
                <a:solidFill>
                  <a:schemeClr val="bg1"/>
                </a:solidFill>
                <a:latin typeface="Raleway" charset="0"/>
                <a:ea typeface="Raleway" charset="0"/>
                <a:cs typeface="Raleway"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Date Placeholder 4"/>
          <p:cNvSpPr>
            <a:spLocks noGrp="1"/>
          </p:cNvSpPr>
          <p:nvPr>
            <p:ph type="dt" sz="half" idx="10"/>
          </p:nvPr>
        </p:nvSpPr>
        <p:spPr/>
        <p:txBody>
          <a:bodyPr/>
          <a:lstStyle/>
          <a:p>
            <a:fld id="{2426463D-1076-AC4A-A799-5F997EE6BF7E}" type="datetimeFigureOut">
              <a:rPr lang="en-US" smtClean="0">
                <a:solidFill>
                  <a:srgbClr val="000000">
                    <a:tint val="75000"/>
                  </a:srgbClr>
                </a:solidFill>
              </a:rPr>
              <a:pPr/>
              <a:t>6/28/2021</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013F5683-6BF6-1640-804D-437F0B49FD9C}"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21986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t-EE"/>
              <a:t>Klõpsake juhteksemplari pealkirja laadi redigeerimiseks</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Content Placeholder 3"/>
          <p:cNvSpPr>
            <a:spLocks noGrp="1"/>
          </p:cNvSpPr>
          <p:nvPr>
            <p:ph sz="half" idx="2"/>
          </p:nvPr>
        </p:nvSpPr>
        <p:spPr>
          <a:xfrm>
            <a:off x="839788" y="2505075"/>
            <a:ext cx="5157787"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Content Placeholder 5"/>
          <p:cNvSpPr>
            <a:spLocks noGrp="1"/>
          </p:cNvSpPr>
          <p:nvPr>
            <p:ph sz="quarter" idx="4"/>
          </p:nvPr>
        </p:nvSpPr>
        <p:spPr>
          <a:xfrm>
            <a:off x="6172200" y="2505075"/>
            <a:ext cx="5183188"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7" name="Date Placeholder 6"/>
          <p:cNvSpPr>
            <a:spLocks noGrp="1"/>
          </p:cNvSpPr>
          <p:nvPr>
            <p:ph type="dt" sz="half" idx="10"/>
          </p:nvPr>
        </p:nvSpPr>
        <p:spPr/>
        <p:txBody>
          <a:bodyPr/>
          <a:lstStyle/>
          <a:p>
            <a:fld id="{2426463D-1076-AC4A-A799-5F997EE6BF7E}" type="datetimeFigureOut">
              <a:rPr lang="en-US" smtClean="0">
                <a:solidFill>
                  <a:srgbClr val="000000">
                    <a:tint val="75000"/>
                  </a:srgbClr>
                </a:solidFill>
              </a:rPr>
              <a:pPr/>
              <a:t>6/28/2021</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013F5683-6BF6-1640-804D-437F0B49FD9C}"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30885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a:xfrm>
            <a:off x="6028841" y="5447540"/>
            <a:ext cx="5324958" cy="908810"/>
          </a:xfrm>
        </p:spPr>
        <p:txBody>
          <a:bodyPr anchor="t">
            <a:normAutofit/>
          </a:bodyPr>
          <a:lstStyle>
            <a:lvl1pPr algn="r">
              <a:defRPr sz="2400" b="0" i="0">
                <a:latin typeface="Raleway" charset="0"/>
                <a:ea typeface="Raleway" charset="0"/>
                <a:cs typeface="Raleway" charset="0"/>
              </a:defRPr>
            </a:lvl1pPr>
          </a:lstStyle>
          <a:p>
            <a:r>
              <a:rPr lang="et-EE"/>
              <a:t>Klõpsake juhteksemplari pealkirja laadi redigeerimiseks</a:t>
            </a:r>
            <a:endParaRPr lang="en-US" dirty="0"/>
          </a:p>
        </p:txBody>
      </p:sp>
      <p:sp>
        <p:nvSpPr>
          <p:cNvPr id="3" name="Date Placeholder 2"/>
          <p:cNvSpPr>
            <a:spLocks noGrp="1"/>
          </p:cNvSpPr>
          <p:nvPr>
            <p:ph type="dt" sz="half" idx="10"/>
          </p:nvPr>
        </p:nvSpPr>
        <p:spPr/>
        <p:txBody>
          <a:bodyPr/>
          <a:lstStyle/>
          <a:p>
            <a:fld id="{2426463D-1076-AC4A-A799-5F997EE6BF7E}" type="datetimeFigureOut">
              <a:rPr lang="en-US" smtClean="0">
                <a:solidFill>
                  <a:srgbClr val="000000">
                    <a:tint val="75000"/>
                  </a:srgbClr>
                </a:solidFill>
              </a:rPr>
              <a:pPr/>
              <a:t>6/28/2021</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013F5683-6BF6-1640-804D-437F0B49FD9C}" type="slidenum">
              <a:rPr lang="en-US" smtClean="0">
                <a:solidFill>
                  <a:srgbClr val="000000">
                    <a:tint val="75000"/>
                  </a:srgbClr>
                </a:solidFill>
              </a:rPr>
              <a:pPr/>
              <a:t>‹#›</a:t>
            </a:fld>
            <a:endParaRPr lang="en-US" dirty="0">
              <a:solidFill>
                <a:srgbClr val="000000">
                  <a:tint val="75000"/>
                </a:srgbClr>
              </a:solidFill>
            </a:endParaRPr>
          </a:p>
        </p:txBody>
      </p:sp>
      <p:sp>
        <p:nvSpPr>
          <p:cNvPr id="6" name="Title 1"/>
          <p:cNvSpPr txBox="1">
            <a:spLocks/>
          </p:cNvSpPr>
          <p:nvPr userDrawn="1"/>
        </p:nvSpPr>
        <p:spPr>
          <a:xfrm>
            <a:off x="5489666" y="3723573"/>
            <a:ext cx="5864131" cy="1671912"/>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4000" b="1" i="0" kern="1200">
                <a:solidFill>
                  <a:schemeClr val="tx2"/>
                </a:solidFill>
                <a:latin typeface="Raleway ExtraBold" charset="0"/>
                <a:ea typeface="Raleway ExtraBold" charset="0"/>
                <a:cs typeface="Raleway ExtraBold" charset="0"/>
              </a:defRPr>
            </a:lvl1pPr>
          </a:lstStyle>
          <a:p>
            <a:r>
              <a:rPr lang="en-US" dirty="0">
                <a:solidFill>
                  <a:srgbClr val="0071CE"/>
                </a:solidFill>
              </a:rPr>
              <a:t>Click to edit Master title style</a:t>
            </a:r>
          </a:p>
        </p:txBody>
      </p:sp>
      <p:sp>
        <p:nvSpPr>
          <p:cNvPr id="10" name="Freeform 9"/>
          <p:cNvSpPr>
            <a:spLocks noGrp="1"/>
          </p:cNvSpPr>
          <p:nvPr>
            <p:ph type="pic" sz="quarter" idx="13"/>
          </p:nvPr>
        </p:nvSpPr>
        <p:spPr>
          <a:xfrm>
            <a:off x="-19558" y="-31995"/>
            <a:ext cx="5509225" cy="4941477"/>
          </a:xfrm>
          <a:custGeom>
            <a:avLst/>
            <a:gdLst>
              <a:gd name="connsiteX0" fmla="*/ 4736665 w 5509225"/>
              <a:gd name="connsiteY0" fmla="*/ 0 h 4941477"/>
              <a:gd name="connsiteX1" fmla="*/ 5053687 w 5509225"/>
              <a:gd name="connsiteY1" fmla="*/ 0 h 4941477"/>
              <a:gd name="connsiteX2" fmla="*/ 5113363 w 5509225"/>
              <a:gd name="connsiteY2" fmla="*/ 98230 h 4941477"/>
              <a:gd name="connsiteX3" fmla="*/ 5509225 w 5509225"/>
              <a:gd name="connsiteY3" fmla="*/ 1661610 h 4941477"/>
              <a:gd name="connsiteX4" fmla="*/ 2229358 w 5509225"/>
              <a:gd name="connsiteY4" fmla="*/ 4941477 h 4941477"/>
              <a:gd name="connsiteX5" fmla="*/ 143057 w 5509225"/>
              <a:gd name="connsiteY5" fmla="*/ 4192515 h 4941477"/>
              <a:gd name="connsiteX6" fmla="*/ 0 w 5509225"/>
              <a:gd name="connsiteY6" fmla="*/ 4062495 h 4941477"/>
              <a:gd name="connsiteX7" fmla="*/ 0 w 5509225"/>
              <a:gd name="connsiteY7" fmla="*/ 3676905 h 4941477"/>
              <a:gd name="connsiteX8" fmla="*/ 101921 w 5509225"/>
              <a:gd name="connsiteY8" fmla="*/ 3789047 h 4941477"/>
              <a:gd name="connsiteX9" fmla="*/ 2229358 w 5509225"/>
              <a:gd name="connsiteY9" fmla="*/ 4670260 h 4941477"/>
              <a:gd name="connsiteX10" fmla="*/ 5238008 w 5509225"/>
              <a:gd name="connsiteY10" fmla="*/ 1661610 h 4941477"/>
              <a:gd name="connsiteX11" fmla="*/ 4874880 w 5509225"/>
              <a:gd name="connsiteY11" fmla="*/ 227509 h 4941477"/>
              <a:gd name="connsiteX12" fmla="*/ 0 w 5509225"/>
              <a:gd name="connsiteY12" fmla="*/ 0 h 4941477"/>
              <a:gd name="connsiteX13" fmla="*/ 4516005 w 5509225"/>
              <a:gd name="connsiteY13" fmla="*/ 0 h 4941477"/>
              <a:gd name="connsiteX14" fmla="*/ 4575564 w 5509225"/>
              <a:gd name="connsiteY14" fmla="*/ 79647 h 4941477"/>
              <a:gd name="connsiteX15" fmla="*/ 5058786 w 5509225"/>
              <a:gd name="connsiteY15" fmla="*/ 1661608 h 4941477"/>
              <a:gd name="connsiteX16" fmla="*/ 2229356 w 5509225"/>
              <a:gd name="connsiteY16" fmla="*/ 4491038 h 4941477"/>
              <a:gd name="connsiteX17" fmla="*/ 46031 w 5509225"/>
              <a:gd name="connsiteY17" fmla="*/ 3461388 h 4941477"/>
              <a:gd name="connsiteX18" fmla="*/ 0 w 5509225"/>
              <a:gd name="connsiteY18" fmla="*/ 3399832 h 494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09225" h="4941477">
                <a:moveTo>
                  <a:pt x="4736665" y="0"/>
                </a:moveTo>
                <a:lnTo>
                  <a:pt x="5053687" y="0"/>
                </a:lnTo>
                <a:lnTo>
                  <a:pt x="5113363" y="98230"/>
                </a:lnTo>
                <a:cubicBezTo>
                  <a:pt x="5365822" y="562965"/>
                  <a:pt x="5509225" y="1095541"/>
                  <a:pt x="5509225" y="1661610"/>
                </a:cubicBezTo>
                <a:cubicBezTo>
                  <a:pt x="5509225" y="3473030"/>
                  <a:pt x="4040778" y="4941477"/>
                  <a:pt x="2229358" y="4941477"/>
                </a:cubicBezTo>
                <a:cubicBezTo>
                  <a:pt x="1436861" y="4941477"/>
                  <a:pt x="710012" y="4660407"/>
                  <a:pt x="143057" y="4192515"/>
                </a:cubicBezTo>
                <a:lnTo>
                  <a:pt x="0" y="4062495"/>
                </a:lnTo>
                <a:lnTo>
                  <a:pt x="0" y="3676905"/>
                </a:lnTo>
                <a:lnTo>
                  <a:pt x="101921" y="3789047"/>
                </a:lnTo>
                <a:cubicBezTo>
                  <a:pt x="646380" y="4333505"/>
                  <a:pt x="1398542" y="4670260"/>
                  <a:pt x="2229358" y="4670260"/>
                </a:cubicBezTo>
                <a:cubicBezTo>
                  <a:pt x="3890990" y="4670260"/>
                  <a:pt x="5238008" y="3323242"/>
                  <a:pt x="5238008" y="1661610"/>
                </a:cubicBezTo>
                <a:cubicBezTo>
                  <a:pt x="5238008" y="1142350"/>
                  <a:pt x="5106463" y="653814"/>
                  <a:pt x="4874880" y="227509"/>
                </a:cubicBezTo>
                <a:close/>
                <a:moveTo>
                  <a:pt x="0" y="0"/>
                </a:moveTo>
                <a:lnTo>
                  <a:pt x="4516005" y="0"/>
                </a:lnTo>
                <a:lnTo>
                  <a:pt x="4575564" y="79647"/>
                </a:lnTo>
                <a:cubicBezTo>
                  <a:pt x="4880645" y="531227"/>
                  <a:pt x="5058786" y="1075614"/>
                  <a:pt x="5058786" y="1661608"/>
                </a:cubicBezTo>
                <a:cubicBezTo>
                  <a:pt x="5058786" y="3224259"/>
                  <a:pt x="3792007" y="4491038"/>
                  <a:pt x="2229356" y="4491038"/>
                </a:cubicBezTo>
                <a:cubicBezTo>
                  <a:pt x="1350365" y="4491038"/>
                  <a:pt x="564990" y="4090221"/>
                  <a:pt x="46031" y="3461388"/>
                </a:cubicBezTo>
                <a:lnTo>
                  <a:pt x="0" y="3399832"/>
                </a:lnTo>
                <a:close/>
              </a:path>
            </a:pathLst>
          </a:custGeom>
          <a:solidFill>
            <a:schemeClr val="tx2"/>
          </a:solidFill>
        </p:spPr>
        <p:txBody>
          <a:bodyPr wrap="square">
            <a:noAutofit/>
          </a:bodyPr>
          <a:lstStyle/>
          <a:p>
            <a:r>
              <a:rPr lang="et-EE" dirty="0"/>
              <a:t>Pildi lisamiseks klõpsake ikooni</a:t>
            </a:r>
            <a:endParaRPr lang="en-US" dirty="0"/>
          </a:p>
        </p:txBody>
      </p:sp>
    </p:spTree>
    <p:extLst>
      <p:ext uri="{BB962C8B-B14F-4D97-AF65-F5344CB8AC3E}">
        <p14:creationId xmlns:p14="http://schemas.microsoft.com/office/powerpoint/2010/main" val="35886004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6463D-1076-AC4A-A799-5F997EE6BF7E}" type="datetimeFigureOut">
              <a:rPr lang="en-US" smtClean="0">
                <a:solidFill>
                  <a:srgbClr val="000000">
                    <a:tint val="75000"/>
                  </a:srgbClr>
                </a:solidFill>
              </a:rPr>
              <a:pPr/>
              <a:t>6/28/2021</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013F5683-6BF6-1640-804D-437F0B49FD9C}" type="slidenum">
              <a:rPr lang="en-US" smtClean="0">
                <a:solidFill>
                  <a:srgbClr val="000000">
                    <a:tint val="75000"/>
                  </a:srgbClr>
                </a:solidFill>
              </a:rPr>
              <a:pPr/>
              <a:t>‹#›</a:t>
            </a:fld>
            <a:endParaRPr lang="en-US" dirty="0">
              <a:solidFill>
                <a:srgbClr val="000000">
                  <a:tint val="75000"/>
                </a:srgbClr>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09305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426463D-1076-AC4A-A799-5F997EE6BF7E}" type="datetimeFigureOut">
              <a:rPr lang="en-US" smtClean="0">
                <a:solidFill>
                  <a:srgbClr val="000000">
                    <a:tint val="75000"/>
                  </a:srgbClr>
                </a:solidFill>
              </a:rPr>
              <a:pPr/>
              <a:t>6/28/2021</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013F5683-6BF6-1640-804D-437F0B49FD9C}"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5521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endParaRPr lang="en-US"/>
          </a:p>
        </p:txBody>
      </p:sp>
      <p:sp>
        <p:nvSpPr>
          <p:cNvPr id="4" name="Text Placeholder 3"/>
          <p:cNvSpPr>
            <a:spLocks noGrp="1"/>
          </p:cNvSpPr>
          <p:nvPr>
            <p:ph type="body" sz="half" idx="2"/>
          </p:nvPr>
        </p:nvSpPr>
        <p:spPr>
          <a:xfrm>
            <a:off x="839788" y="2247254"/>
            <a:ext cx="3932237" cy="41090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2426463D-1076-AC4A-A799-5F997EE6BF7E}" type="datetimeFigureOut">
              <a:rPr lang="en-US" smtClean="0">
                <a:solidFill>
                  <a:srgbClr val="000000">
                    <a:tint val="75000"/>
                  </a:srgbClr>
                </a:solidFill>
              </a:rPr>
              <a:pPr/>
              <a:t>6/28/2021</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013F5683-6BF6-1640-804D-437F0B49FD9C}" type="slidenum">
              <a:rPr lang="en-US" smtClean="0">
                <a:solidFill>
                  <a:srgbClr val="000000">
                    <a:tint val="75000"/>
                  </a:srgbClr>
                </a:solidFill>
              </a:rPr>
              <a:pPr/>
              <a:t>‹#›</a:t>
            </a:fld>
            <a:endParaRPr lang="en-US" dirty="0">
              <a:solidFill>
                <a:srgbClr val="000000">
                  <a:tint val="75000"/>
                </a:srgbClr>
              </a:solidFill>
            </a:endParaRPr>
          </a:p>
        </p:txBody>
      </p:sp>
      <p:sp>
        <p:nvSpPr>
          <p:cNvPr id="8" name="Picture Placeholder 7"/>
          <p:cNvSpPr>
            <a:spLocks noGrp="1"/>
          </p:cNvSpPr>
          <p:nvPr>
            <p:ph type="pic" sz="quarter" idx="13"/>
          </p:nvPr>
        </p:nvSpPr>
        <p:spPr>
          <a:xfrm>
            <a:off x="5391309" y="393859"/>
            <a:ext cx="5962491" cy="5962491"/>
          </a:xfrm>
          <a:custGeom>
            <a:avLst/>
            <a:gdLst>
              <a:gd name="connsiteX0" fmla="*/ 2478087 w 4956176"/>
              <a:gd name="connsiteY0" fmla="*/ 340325 h 4956176"/>
              <a:gd name="connsiteX1" fmla="*/ 4615849 w 4956176"/>
              <a:gd name="connsiteY1" fmla="*/ 2478087 h 4956176"/>
              <a:gd name="connsiteX2" fmla="*/ 2478087 w 4956176"/>
              <a:gd name="connsiteY2" fmla="*/ 4615849 h 4956176"/>
              <a:gd name="connsiteX3" fmla="*/ 340325 w 4956176"/>
              <a:gd name="connsiteY3" fmla="*/ 2478087 h 4956176"/>
              <a:gd name="connsiteX4" fmla="*/ 2478087 w 4956176"/>
              <a:gd name="connsiteY4" fmla="*/ 340325 h 4956176"/>
              <a:gd name="connsiteX5" fmla="*/ 2478088 w 4956176"/>
              <a:gd name="connsiteY5" fmla="*/ 204917 h 4956176"/>
              <a:gd name="connsiteX6" fmla="*/ 204917 w 4956176"/>
              <a:gd name="connsiteY6" fmla="*/ 2478088 h 4956176"/>
              <a:gd name="connsiteX7" fmla="*/ 2478088 w 4956176"/>
              <a:gd name="connsiteY7" fmla="*/ 4751259 h 4956176"/>
              <a:gd name="connsiteX8" fmla="*/ 4751259 w 4956176"/>
              <a:gd name="connsiteY8" fmla="*/ 2478088 h 4956176"/>
              <a:gd name="connsiteX9" fmla="*/ 2478088 w 4956176"/>
              <a:gd name="connsiteY9" fmla="*/ 204917 h 4956176"/>
              <a:gd name="connsiteX10" fmla="*/ 2478088 w 4956176"/>
              <a:gd name="connsiteY10" fmla="*/ 0 h 4956176"/>
              <a:gd name="connsiteX11" fmla="*/ 4956176 w 4956176"/>
              <a:gd name="connsiteY11" fmla="*/ 2478088 h 4956176"/>
              <a:gd name="connsiteX12" fmla="*/ 2478088 w 4956176"/>
              <a:gd name="connsiteY12" fmla="*/ 4956176 h 4956176"/>
              <a:gd name="connsiteX13" fmla="*/ 0 w 4956176"/>
              <a:gd name="connsiteY13" fmla="*/ 2478088 h 4956176"/>
              <a:gd name="connsiteX14" fmla="*/ 2478088 w 4956176"/>
              <a:gd name="connsiteY14" fmla="*/ 0 h 495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56176" h="4956176">
                <a:moveTo>
                  <a:pt x="2478087" y="340325"/>
                </a:moveTo>
                <a:cubicBezTo>
                  <a:pt x="3658740" y="340325"/>
                  <a:pt x="4615849" y="1297434"/>
                  <a:pt x="4615849" y="2478087"/>
                </a:cubicBezTo>
                <a:cubicBezTo>
                  <a:pt x="4615849" y="3658740"/>
                  <a:pt x="3658740" y="4615849"/>
                  <a:pt x="2478087" y="4615849"/>
                </a:cubicBezTo>
                <a:cubicBezTo>
                  <a:pt x="1297434" y="4615849"/>
                  <a:pt x="340325" y="3658740"/>
                  <a:pt x="340325" y="2478087"/>
                </a:cubicBezTo>
                <a:cubicBezTo>
                  <a:pt x="340325" y="1297434"/>
                  <a:pt x="1297434" y="340325"/>
                  <a:pt x="2478087" y="340325"/>
                </a:cubicBezTo>
                <a:close/>
                <a:moveTo>
                  <a:pt x="2478088" y="204917"/>
                </a:moveTo>
                <a:cubicBezTo>
                  <a:pt x="1222651" y="204917"/>
                  <a:pt x="204917" y="1222651"/>
                  <a:pt x="204917" y="2478088"/>
                </a:cubicBezTo>
                <a:cubicBezTo>
                  <a:pt x="204917" y="3733526"/>
                  <a:pt x="1222651" y="4751259"/>
                  <a:pt x="2478088" y="4751259"/>
                </a:cubicBezTo>
                <a:cubicBezTo>
                  <a:pt x="3733526" y="4751259"/>
                  <a:pt x="4751259" y="3733526"/>
                  <a:pt x="4751259" y="2478088"/>
                </a:cubicBezTo>
                <a:cubicBezTo>
                  <a:pt x="4751259" y="1222651"/>
                  <a:pt x="3733526" y="204917"/>
                  <a:pt x="2478088" y="204917"/>
                </a:cubicBezTo>
                <a:close/>
                <a:moveTo>
                  <a:pt x="2478088" y="0"/>
                </a:moveTo>
                <a:cubicBezTo>
                  <a:pt x="3846698" y="0"/>
                  <a:pt x="4956176" y="1109478"/>
                  <a:pt x="4956176" y="2478088"/>
                </a:cubicBezTo>
                <a:cubicBezTo>
                  <a:pt x="4956176" y="3846698"/>
                  <a:pt x="3846698" y="4956176"/>
                  <a:pt x="2478088" y="4956176"/>
                </a:cubicBezTo>
                <a:cubicBezTo>
                  <a:pt x="1109478" y="4956176"/>
                  <a:pt x="0" y="3846698"/>
                  <a:pt x="0" y="2478088"/>
                </a:cubicBezTo>
                <a:cubicBezTo>
                  <a:pt x="0" y="1109478"/>
                  <a:pt x="1109478" y="0"/>
                  <a:pt x="2478088" y="0"/>
                </a:cubicBezTo>
                <a:close/>
              </a:path>
            </a:pathLst>
          </a:custGeom>
          <a:solidFill>
            <a:schemeClr val="tx2"/>
          </a:solidFill>
        </p:spPr>
        <p:txBody>
          <a:bodyPr wrap="square">
            <a:noAutofit/>
          </a:bodyPr>
          <a:lstStyle/>
          <a:p>
            <a:r>
              <a:rPr lang="et-EE" dirty="0"/>
              <a:t>Pildi lisamiseks klõpsake ikooni</a:t>
            </a:r>
            <a:endParaRPr lang="en-US" dirty="0"/>
          </a:p>
        </p:txBody>
      </p:sp>
    </p:spTree>
    <p:extLst>
      <p:ext uri="{BB962C8B-B14F-4D97-AF65-F5344CB8AC3E}">
        <p14:creationId xmlns:p14="http://schemas.microsoft.com/office/powerpoint/2010/main" val="3748048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a:p>
        </p:txBody>
      </p:sp>
      <p:sp>
        <p:nvSpPr>
          <p:cNvPr id="3" name="Vertical Text Placeholder 2"/>
          <p:cNvSpPr>
            <a:spLocks noGrp="1"/>
          </p:cNvSpPr>
          <p:nvPr>
            <p:ph type="body" orient="vert" idx="1"/>
          </p:nvPr>
        </p:nvSpPr>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Date Placeholder 3"/>
          <p:cNvSpPr>
            <a:spLocks noGrp="1"/>
          </p:cNvSpPr>
          <p:nvPr>
            <p:ph type="dt" sz="half" idx="10"/>
          </p:nvPr>
        </p:nvSpPr>
        <p:spPr/>
        <p:txBody>
          <a:bodyPr/>
          <a:lstStyle/>
          <a:p>
            <a:fld id="{2426463D-1076-AC4A-A799-5F997EE6BF7E}" type="datetimeFigureOut">
              <a:rPr lang="en-US" smtClean="0">
                <a:solidFill>
                  <a:srgbClr val="000000">
                    <a:tint val="75000"/>
                  </a:srgbClr>
                </a:solidFill>
              </a:rPr>
              <a:pPr/>
              <a:t>6/28/2021</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13F5683-6BF6-1640-804D-437F0B49FD9C}"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78079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t-EE"/>
              <a:t>Klõpsake juhteksemplari pealkirja laadi redigeerimiseks</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Date Placeholder 3"/>
          <p:cNvSpPr>
            <a:spLocks noGrp="1"/>
          </p:cNvSpPr>
          <p:nvPr>
            <p:ph type="dt" sz="half" idx="10"/>
          </p:nvPr>
        </p:nvSpPr>
        <p:spPr/>
        <p:txBody>
          <a:bodyPr/>
          <a:lstStyle/>
          <a:p>
            <a:fld id="{2426463D-1076-AC4A-A799-5F997EE6BF7E}" type="datetimeFigureOut">
              <a:rPr lang="en-US" smtClean="0">
                <a:solidFill>
                  <a:srgbClr val="000000">
                    <a:tint val="75000"/>
                  </a:srgbClr>
                </a:solidFill>
              </a:rPr>
              <a:pPr/>
              <a:t>6/28/2021</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13F5683-6BF6-1640-804D-437F0B49FD9C}"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8608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sz="half" idx="1"/>
          </p:nvPr>
        </p:nvSpPr>
        <p:spPr>
          <a:xfrm>
            <a:off x="838200" y="1825625"/>
            <a:ext cx="5181600" cy="435133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Sisu kohatäide 3"/>
          <p:cNvSpPr>
            <a:spLocks noGrp="1"/>
          </p:cNvSpPr>
          <p:nvPr>
            <p:ph sz="half" idx="2"/>
          </p:nvPr>
        </p:nvSpPr>
        <p:spPr>
          <a:xfrm>
            <a:off x="6172200" y="1825625"/>
            <a:ext cx="5181600" cy="435133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5" name="Kuupäeva kohatäide 4"/>
          <p:cNvSpPr>
            <a:spLocks noGrp="1"/>
          </p:cNvSpPr>
          <p:nvPr>
            <p:ph type="dt" sz="half" idx="10"/>
          </p:nvPr>
        </p:nvSpPr>
        <p:spPr/>
        <p:txBody>
          <a:bodyPr/>
          <a:lstStyle/>
          <a:p>
            <a:fld id="{882B0B5B-D880-4781-A50F-95D92A5CBB77}" type="datetimeFigureOut">
              <a:rPr lang="et-EE" smtClean="0"/>
              <a:t>28.06.2021</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20E6041B-A44E-42A1-8CC5-EC3876D1957D}" type="slidenum">
              <a:rPr lang="et-EE" smtClean="0"/>
              <a:t>‹#›</a:t>
            </a:fld>
            <a:endParaRPr lang="et-EE"/>
          </a:p>
        </p:txBody>
      </p:sp>
    </p:spTree>
    <p:extLst>
      <p:ext uri="{BB962C8B-B14F-4D97-AF65-F5344CB8AC3E}">
        <p14:creationId xmlns:p14="http://schemas.microsoft.com/office/powerpoint/2010/main" val="9235017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1_Kaks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9CA0BF0-82AD-42EF-9992-989B9DCC87FD}"/>
              </a:ext>
            </a:extLst>
          </p:cNvPr>
          <p:cNvSpPr>
            <a:spLocks noGrp="1"/>
          </p:cNvSpPr>
          <p:nvPr>
            <p:ph type="title"/>
          </p:nvPr>
        </p:nvSpPr>
        <p:spPr/>
        <p:txBody>
          <a:bodyPr/>
          <a:lstStyle/>
          <a:p>
            <a:r>
              <a:rPr lang="et-EE"/>
              <a:t>Klõpsake juhteksemplari pealkirja laadi redigeerimiseks</a:t>
            </a:r>
          </a:p>
        </p:txBody>
      </p:sp>
      <p:sp>
        <p:nvSpPr>
          <p:cNvPr id="3" name="Sisu kohatäide 2">
            <a:extLst>
              <a:ext uri="{FF2B5EF4-FFF2-40B4-BE49-F238E27FC236}">
                <a16:creationId xmlns:a16="http://schemas.microsoft.com/office/drawing/2014/main" id="{E9E111DB-BFCC-4937-9707-806EAF1D66A5}"/>
              </a:ext>
            </a:extLst>
          </p:cNvPr>
          <p:cNvSpPr>
            <a:spLocks noGrp="1"/>
          </p:cNvSpPr>
          <p:nvPr>
            <p:ph sz="half" idx="1"/>
          </p:nvPr>
        </p:nvSpPr>
        <p:spPr>
          <a:xfrm>
            <a:off x="838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Sisu kohatäide 3">
            <a:extLst>
              <a:ext uri="{FF2B5EF4-FFF2-40B4-BE49-F238E27FC236}">
                <a16:creationId xmlns:a16="http://schemas.microsoft.com/office/drawing/2014/main" id="{A9B372C4-9CC0-4200-84EF-C5CACAA3FD87}"/>
              </a:ext>
            </a:extLst>
          </p:cNvPr>
          <p:cNvSpPr>
            <a:spLocks noGrp="1"/>
          </p:cNvSpPr>
          <p:nvPr>
            <p:ph sz="half" idx="2"/>
          </p:nvPr>
        </p:nvSpPr>
        <p:spPr>
          <a:xfrm>
            <a:off x="6172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5" name="Kuupäeva kohatäide 4">
            <a:extLst>
              <a:ext uri="{FF2B5EF4-FFF2-40B4-BE49-F238E27FC236}">
                <a16:creationId xmlns:a16="http://schemas.microsoft.com/office/drawing/2014/main" id="{2CD12CF5-BAB1-4870-B690-5BC8EFE61C99}"/>
              </a:ext>
            </a:extLst>
          </p:cNvPr>
          <p:cNvSpPr>
            <a:spLocks noGrp="1"/>
          </p:cNvSpPr>
          <p:nvPr>
            <p:ph type="dt" sz="half" idx="10"/>
          </p:nvPr>
        </p:nvSpPr>
        <p:spPr/>
        <p:txBody>
          <a:bodyPr/>
          <a:lstStyle/>
          <a:p>
            <a:fld id="{B39E2C83-3A9F-47BB-AA8F-9AAC1BB7BB22}" type="datetimeFigureOut">
              <a:rPr lang="et-EE" smtClean="0"/>
              <a:t>28.06.2021</a:t>
            </a:fld>
            <a:endParaRPr lang="et-EE"/>
          </a:p>
        </p:txBody>
      </p:sp>
      <p:sp>
        <p:nvSpPr>
          <p:cNvPr id="6" name="Jaluse kohatäide 5">
            <a:extLst>
              <a:ext uri="{FF2B5EF4-FFF2-40B4-BE49-F238E27FC236}">
                <a16:creationId xmlns:a16="http://schemas.microsoft.com/office/drawing/2014/main" id="{7DB678E7-963C-4EBA-AC7D-B8B467B6512B}"/>
              </a:ext>
            </a:extLst>
          </p:cNvPr>
          <p:cNvSpPr>
            <a:spLocks noGrp="1"/>
          </p:cNvSpPr>
          <p:nvPr>
            <p:ph type="ftr" sz="quarter" idx="11"/>
          </p:nvPr>
        </p:nvSpPr>
        <p:spPr/>
        <p:txBody>
          <a:bodyPr/>
          <a:lstStyle/>
          <a:p>
            <a:endParaRPr lang="et-EE"/>
          </a:p>
        </p:txBody>
      </p:sp>
      <p:sp>
        <p:nvSpPr>
          <p:cNvPr id="7" name="Slaidinumbri kohatäide 6">
            <a:extLst>
              <a:ext uri="{FF2B5EF4-FFF2-40B4-BE49-F238E27FC236}">
                <a16:creationId xmlns:a16="http://schemas.microsoft.com/office/drawing/2014/main" id="{08411C32-CB54-447D-94F1-6E6981892D73}"/>
              </a:ext>
            </a:extLst>
          </p:cNvPr>
          <p:cNvSpPr>
            <a:spLocks noGrp="1"/>
          </p:cNvSpPr>
          <p:nvPr>
            <p:ph type="sldNum" sz="quarter" idx="12"/>
          </p:nvPr>
        </p:nvSpPr>
        <p:spPr/>
        <p:txBody>
          <a:bodyPr/>
          <a:lstStyle/>
          <a:p>
            <a:fld id="{D628D8C2-49F4-43F0-A8AF-446DBEE8D7DB}" type="slidenum">
              <a:rPr lang="et-EE" smtClean="0"/>
              <a:t>‹#›</a:t>
            </a:fld>
            <a:endParaRPr lang="et-EE"/>
          </a:p>
        </p:txBody>
      </p:sp>
    </p:spTree>
    <p:extLst>
      <p:ext uri="{BB962C8B-B14F-4D97-AF65-F5344CB8AC3E}">
        <p14:creationId xmlns:p14="http://schemas.microsoft.com/office/powerpoint/2010/main" val="1301989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itlislai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ealkiri 1"/>
          <p:cNvSpPr>
            <a:spLocks noGrp="1"/>
          </p:cNvSpPr>
          <p:nvPr>
            <p:ph type="ctrTitle"/>
          </p:nvPr>
        </p:nvSpPr>
        <p:spPr>
          <a:xfrm>
            <a:off x="1065491" y="533401"/>
            <a:ext cx="5030510" cy="2514601"/>
          </a:xfrm>
        </p:spPr>
        <p:txBody>
          <a:bodyPr rtlCol="0">
            <a:normAutofit/>
          </a:bodyPr>
          <a:lstStyle>
            <a:lvl1pPr>
              <a:defRPr sz="5400"/>
            </a:lvl1pPr>
          </a:lstStyle>
          <a:p>
            <a:pPr rtl="0"/>
            <a:r>
              <a:rPr lang="et-EE" noProof="0"/>
              <a:t>Klõpsake juhteksemplari pealkirja laadi redigeerimiseks</a:t>
            </a:r>
            <a:endParaRPr lang="et-EE" noProof="0" dirty="0"/>
          </a:p>
        </p:txBody>
      </p:sp>
      <p:sp>
        <p:nvSpPr>
          <p:cNvPr id="3" name="Alapealkiri 2"/>
          <p:cNvSpPr>
            <a:spLocks noGrp="1"/>
          </p:cNvSpPr>
          <p:nvPr>
            <p:ph type="subTitle" idx="1"/>
          </p:nvPr>
        </p:nvSpPr>
        <p:spPr>
          <a:xfrm>
            <a:off x="1065490" y="3403600"/>
            <a:ext cx="5030511" cy="1397000"/>
          </a:xfrm>
        </p:spPr>
        <p:txBody>
          <a:bodyPr rtlCol="0">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t-EE" noProof="0"/>
              <a:t>Klõpsake juhteksemplari alapealkirja laadi redigeerimiseks</a:t>
            </a:r>
            <a:endParaRPr lang="et-EE" noProof="0" dirty="0"/>
          </a:p>
        </p:txBody>
      </p:sp>
      <p:sp>
        <p:nvSpPr>
          <p:cNvPr id="5" name="Jaluse kohatäide 4"/>
          <p:cNvSpPr>
            <a:spLocks noGrp="1"/>
          </p:cNvSpPr>
          <p:nvPr>
            <p:ph type="ftr" sz="quarter" idx="11"/>
          </p:nvPr>
        </p:nvSpPr>
        <p:spPr/>
        <p:txBody>
          <a:bodyPr rtlCol="0"/>
          <a:lstStyle/>
          <a:p>
            <a:r>
              <a:rPr lang="et-EE" dirty="0">
                <a:solidFill>
                  <a:srgbClr val="000000">
                    <a:lumMod val="65000"/>
                    <a:lumOff val="35000"/>
                  </a:srgbClr>
                </a:solidFill>
              </a:rPr>
              <a:t>Lisage jalus</a:t>
            </a:r>
          </a:p>
        </p:txBody>
      </p:sp>
      <p:sp>
        <p:nvSpPr>
          <p:cNvPr id="4" name="Kuupäeva kohatäide 3"/>
          <p:cNvSpPr>
            <a:spLocks noGrp="1"/>
          </p:cNvSpPr>
          <p:nvPr>
            <p:ph type="dt" sz="half" idx="10"/>
          </p:nvPr>
        </p:nvSpPr>
        <p:spPr/>
        <p:txBody>
          <a:bodyPr rtlCol="0"/>
          <a:lstStyle/>
          <a:p>
            <a:fld id="{CDD6D392-86EE-400B-B3F6-6FE92CDFD415}" type="datetime1">
              <a:rPr lang="et-EE" smtClean="0">
                <a:solidFill>
                  <a:srgbClr val="000000">
                    <a:lumMod val="65000"/>
                    <a:lumOff val="35000"/>
                  </a:srgbClr>
                </a:solidFill>
              </a:rPr>
              <a:pPr/>
              <a:t>28.06.2021</a:t>
            </a:fld>
            <a:endParaRPr lang="et-EE" dirty="0">
              <a:solidFill>
                <a:srgbClr val="000000">
                  <a:lumMod val="65000"/>
                  <a:lumOff val="35000"/>
                </a:srgbClr>
              </a:solidFill>
            </a:endParaRPr>
          </a:p>
        </p:txBody>
      </p:sp>
      <p:sp>
        <p:nvSpPr>
          <p:cNvPr id="6" name="Slaidinumbri kohatäide 5"/>
          <p:cNvSpPr>
            <a:spLocks noGrp="1"/>
          </p:cNvSpPr>
          <p:nvPr>
            <p:ph type="sldNum" sz="quarter" idx="12"/>
          </p:nvPr>
        </p:nvSpPr>
        <p:spPr/>
        <p:txBody>
          <a:bodyPr rtlCol="0"/>
          <a:lstStyle/>
          <a:p>
            <a:fld id="{AAEAE4A8-A6E5-453E-B946-FB774B73F48C}" type="slidenum">
              <a:rPr lang="et-EE" smtClean="0">
                <a:solidFill>
                  <a:srgbClr val="000000">
                    <a:lumMod val="65000"/>
                    <a:lumOff val="35000"/>
                  </a:srgbClr>
                </a:solidFill>
              </a:rPr>
              <a:pPr/>
              <a:t>‹#›</a:t>
            </a:fld>
            <a:endParaRPr lang="et-EE" dirty="0">
              <a:solidFill>
                <a:srgbClr val="000000">
                  <a:lumMod val="65000"/>
                  <a:lumOff val="35000"/>
                </a:srgbClr>
              </a:solidFill>
            </a:endParaRPr>
          </a:p>
        </p:txBody>
      </p:sp>
    </p:spTree>
    <p:extLst>
      <p:ext uri="{BB962C8B-B14F-4D97-AF65-F5344CB8AC3E}">
        <p14:creationId xmlns:p14="http://schemas.microsoft.com/office/powerpoint/2010/main" val="78965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ealdisega pi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1065490" y="533400"/>
            <a:ext cx="4115872" cy="1524000"/>
          </a:xfrm>
        </p:spPr>
        <p:txBody>
          <a:bodyPr rtlCol="0" anchor="b">
            <a:noAutofit/>
          </a:bodyPr>
          <a:lstStyle>
            <a:lvl1pPr algn="l">
              <a:defRPr sz="3600" b="1"/>
            </a:lvl1pPr>
          </a:lstStyle>
          <a:p>
            <a:pPr rtl="0"/>
            <a:r>
              <a:rPr lang="et-EE" noProof="0"/>
              <a:t>Klõpsake juhteksemplari pealkirja laadi redigeerimiseks</a:t>
            </a:r>
            <a:endParaRPr lang="et-EE" noProof="0" dirty="0"/>
          </a:p>
        </p:txBody>
      </p:sp>
      <p:sp>
        <p:nvSpPr>
          <p:cNvPr id="3" name="Pildi kohatäide 2" descr="Tühi kohatäide pildi lisamiseks. Klõpsake kohatäidet ja valige pilt, mille soovite lisada"/>
          <p:cNvSpPr>
            <a:spLocks noGrp="1"/>
          </p:cNvSpPr>
          <p:nvPr>
            <p:ph type="pic" idx="1"/>
          </p:nvPr>
        </p:nvSpPr>
        <p:spPr>
          <a:xfrm>
            <a:off x="5867340" y="533400"/>
            <a:ext cx="5781679" cy="5791200"/>
          </a:xfrm>
          <a:ln w="50800">
            <a:solidFill>
              <a:schemeClr val="tx1">
                <a:lumMod val="65000"/>
                <a:lumOff val="35000"/>
              </a:schemeClr>
            </a:solid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t-EE" noProof="0"/>
              <a:t>Pildi lisamiseks klõpsake ikooni</a:t>
            </a:r>
            <a:endParaRPr lang="et-EE" noProof="0" dirty="0"/>
          </a:p>
        </p:txBody>
      </p:sp>
      <p:sp>
        <p:nvSpPr>
          <p:cNvPr id="4" name="Teksti kohatäide 3"/>
          <p:cNvSpPr>
            <a:spLocks noGrp="1"/>
          </p:cNvSpPr>
          <p:nvPr>
            <p:ph type="body" sz="half" idx="2"/>
          </p:nvPr>
        </p:nvSpPr>
        <p:spPr>
          <a:xfrm>
            <a:off x="1065490" y="2209800"/>
            <a:ext cx="4115872" cy="3810000"/>
          </a:xfrm>
        </p:spPr>
        <p:txBody>
          <a:bodyPr rtlCol="0">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t-EE" noProof="0"/>
              <a:t>Klõpsake juhteksemplari tekstilaadide redigeerimiseks</a:t>
            </a:r>
          </a:p>
        </p:txBody>
      </p:sp>
    </p:spTree>
    <p:extLst>
      <p:ext uri="{BB962C8B-B14F-4D97-AF65-F5344CB8AC3E}">
        <p14:creationId xmlns:p14="http://schemas.microsoft.com/office/powerpoint/2010/main" val="95693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Kaks sisuüksust">
    <p:spTree>
      <p:nvGrpSpPr>
        <p:cNvPr id="1" name=""/>
        <p:cNvGrpSpPr/>
        <p:nvPr/>
      </p:nvGrpSpPr>
      <p:grpSpPr>
        <a:xfrm>
          <a:off x="0" y="0"/>
          <a:ext cx="0" cy="0"/>
          <a:chOff x="0" y="0"/>
          <a:chExt cx="0" cy="0"/>
        </a:xfrm>
      </p:grpSpPr>
      <p:sp>
        <p:nvSpPr>
          <p:cNvPr id="2" name="Pealkiri 1"/>
          <p:cNvSpPr>
            <a:spLocks noGrp="1"/>
          </p:cNvSpPr>
          <p:nvPr>
            <p:ph type="title"/>
          </p:nvPr>
        </p:nvSpPr>
        <p:spPr/>
        <p:txBody>
          <a:bodyPr rtlCol="0"/>
          <a:lstStyle/>
          <a:p>
            <a:pPr rtl="0"/>
            <a:r>
              <a:rPr lang="et-EE" noProof="0"/>
              <a:t>Klõpsake juhteksemplari pealkirja laadi redigeerimiseks</a:t>
            </a:r>
            <a:endParaRPr lang="et-EE" noProof="0" dirty="0"/>
          </a:p>
        </p:txBody>
      </p:sp>
      <p:sp>
        <p:nvSpPr>
          <p:cNvPr id="3" name="Sisu kohatäide 2"/>
          <p:cNvSpPr>
            <a:spLocks noGrp="1"/>
          </p:cNvSpPr>
          <p:nvPr>
            <p:ph sz="half" idx="1"/>
          </p:nvPr>
        </p:nvSpPr>
        <p:spPr>
          <a:xfrm>
            <a:off x="1065489" y="1828800"/>
            <a:ext cx="4253068"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t-EE" noProof="0"/>
              <a:t>Klõpsake juhteksemplari tekstilaadide redigeerimiseks</a:t>
            </a:r>
          </a:p>
          <a:p>
            <a:pPr lvl="1" rtl="0"/>
            <a:r>
              <a:rPr lang="et-EE" noProof="0"/>
              <a:t>Teine tase</a:t>
            </a:r>
          </a:p>
          <a:p>
            <a:pPr lvl="2" rtl="0"/>
            <a:r>
              <a:rPr lang="et-EE" noProof="0"/>
              <a:t>Kolmas tase</a:t>
            </a:r>
          </a:p>
          <a:p>
            <a:pPr lvl="3" rtl="0"/>
            <a:r>
              <a:rPr lang="et-EE" noProof="0"/>
              <a:t>Neljas tase</a:t>
            </a:r>
          </a:p>
          <a:p>
            <a:pPr lvl="4" rtl="0"/>
            <a:r>
              <a:rPr lang="et-EE" noProof="0"/>
              <a:t>Viies tase</a:t>
            </a:r>
            <a:endParaRPr lang="et-EE" noProof="0" dirty="0"/>
          </a:p>
        </p:txBody>
      </p:sp>
      <p:sp>
        <p:nvSpPr>
          <p:cNvPr id="4" name="Sisu kohatäide 3"/>
          <p:cNvSpPr>
            <a:spLocks noGrp="1"/>
          </p:cNvSpPr>
          <p:nvPr>
            <p:ph sz="half" idx="2"/>
          </p:nvPr>
        </p:nvSpPr>
        <p:spPr>
          <a:xfrm>
            <a:off x="5466021" y="1828800"/>
            <a:ext cx="4253068"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t-EE" noProof="0"/>
              <a:t>Klõpsake juhteksemplari tekstilaadide redigeerimiseks</a:t>
            </a:r>
          </a:p>
          <a:p>
            <a:pPr lvl="1" rtl="0"/>
            <a:r>
              <a:rPr lang="et-EE" noProof="0"/>
              <a:t>Teine tase</a:t>
            </a:r>
          </a:p>
          <a:p>
            <a:pPr lvl="2" rtl="0"/>
            <a:r>
              <a:rPr lang="et-EE" noProof="0"/>
              <a:t>Kolmas tase</a:t>
            </a:r>
          </a:p>
          <a:p>
            <a:pPr lvl="3" rtl="0"/>
            <a:r>
              <a:rPr lang="et-EE" noProof="0"/>
              <a:t>Neljas tase</a:t>
            </a:r>
          </a:p>
          <a:p>
            <a:pPr lvl="4" rtl="0"/>
            <a:r>
              <a:rPr lang="et-EE" noProof="0"/>
              <a:t>Viies tase</a:t>
            </a:r>
            <a:endParaRPr lang="et-EE" noProof="0" dirty="0"/>
          </a:p>
        </p:txBody>
      </p:sp>
      <p:sp>
        <p:nvSpPr>
          <p:cNvPr id="6" name="Jaluse kohatäide 5"/>
          <p:cNvSpPr>
            <a:spLocks noGrp="1"/>
          </p:cNvSpPr>
          <p:nvPr>
            <p:ph type="ftr" sz="quarter" idx="11"/>
          </p:nvPr>
        </p:nvSpPr>
        <p:spPr/>
        <p:txBody>
          <a:bodyPr rtlCol="0"/>
          <a:lstStyle/>
          <a:p>
            <a:r>
              <a:rPr lang="et-EE" dirty="0">
                <a:solidFill>
                  <a:srgbClr val="000000">
                    <a:lumMod val="65000"/>
                    <a:lumOff val="35000"/>
                  </a:srgbClr>
                </a:solidFill>
              </a:rPr>
              <a:t>Lisage jalus</a:t>
            </a:r>
          </a:p>
        </p:txBody>
      </p:sp>
      <p:sp>
        <p:nvSpPr>
          <p:cNvPr id="5" name="Kuupäeva kohatäide 4"/>
          <p:cNvSpPr>
            <a:spLocks noGrp="1"/>
          </p:cNvSpPr>
          <p:nvPr>
            <p:ph type="dt" sz="half" idx="10"/>
          </p:nvPr>
        </p:nvSpPr>
        <p:spPr/>
        <p:txBody>
          <a:bodyPr rtlCol="0"/>
          <a:lstStyle/>
          <a:p>
            <a:fld id="{0EFF8442-2446-4C4B-A301-B4C0F780AC94}" type="datetime1">
              <a:rPr lang="et-EE" smtClean="0">
                <a:solidFill>
                  <a:srgbClr val="000000">
                    <a:lumMod val="65000"/>
                    <a:lumOff val="35000"/>
                  </a:srgbClr>
                </a:solidFill>
              </a:rPr>
              <a:pPr/>
              <a:t>28.06.2021</a:t>
            </a:fld>
            <a:endParaRPr lang="et-EE" dirty="0">
              <a:solidFill>
                <a:srgbClr val="000000">
                  <a:lumMod val="65000"/>
                  <a:lumOff val="35000"/>
                </a:srgbClr>
              </a:solidFill>
            </a:endParaRPr>
          </a:p>
        </p:txBody>
      </p:sp>
      <p:sp>
        <p:nvSpPr>
          <p:cNvPr id="7" name="Slaidinumbri kohatäide 6"/>
          <p:cNvSpPr>
            <a:spLocks noGrp="1"/>
          </p:cNvSpPr>
          <p:nvPr>
            <p:ph type="sldNum" sz="quarter" idx="12"/>
          </p:nvPr>
        </p:nvSpPr>
        <p:spPr/>
        <p:txBody>
          <a:bodyPr rtlCol="0"/>
          <a:lstStyle/>
          <a:p>
            <a:fld id="{AAEAE4A8-A6E5-453E-B946-FB774B73F48C}" type="slidenum">
              <a:rPr lang="et-EE" smtClean="0">
                <a:solidFill>
                  <a:srgbClr val="000000">
                    <a:lumMod val="65000"/>
                    <a:lumOff val="35000"/>
                  </a:srgbClr>
                </a:solidFill>
              </a:rPr>
              <a:pPr/>
              <a:t>‹#›</a:t>
            </a:fld>
            <a:endParaRPr lang="et-EE" dirty="0">
              <a:solidFill>
                <a:srgbClr val="000000">
                  <a:lumMod val="65000"/>
                  <a:lumOff val="35000"/>
                </a:srgbClr>
              </a:solidFill>
            </a:endParaRPr>
          </a:p>
        </p:txBody>
      </p:sp>
    </p:spTree>
    <p:extLst>
      <p:ext uri="{BB962C8B-B14F-4D97-AF65-F5344CB8AC3E}">
        <p14:creationId xmlns:p14="http://schemas.microsoft.com/office/powerpoint/2010/main" val="374082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Pealdisega sis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1065490" y="533400"/>
            <a:ext cx="4115872" cy="1524000"/>
          </a:xfrm>
        </p:spPr>
        <p:txBody>
          <a:bodyPr rtlCol="0" anchor="b">
            <a:normAutofit/>
          </a:bodyPr>
          <a:lstStyle>
            <a:lvl1pPr algn="l">
              <a:defRPr sz="3600" b="1"/>
            </a:lvl1pPr>
          </a:lstStyle>
          <a:p>
            <a:pPr rtl="0"/>
            <a:r>
              <a:rPr lang="et-EE" noProof="0"/>
              <a:t>Klõpsake juhteksemplari pealkirja laadi redigeerimiseks</a:t>
            </a:r>
            <a:endParaRPr lang="et-EE" noProof="0" dirty="0"/>
          </a:p>
        </p:txBody>
      </p:sp>
      <p:sp>
        <p:nvSpPr>
          <p:cNvPr id="3" name="Sisu kohatäide 2"/>
          <p:cNvSpPr>
            <a:spLocks noGrp="1"/>
          </p:cNvSpPr>
          <p:nvPr>
            <p:ph idx="1"/>
          </p:nvPr>
        </p:nvSpPr>
        <p:spPr>
          <a:xfrm>
            <a:off x="5867341" y="533400"/>
            <a:ext cx="5868928"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t-EE" noProof="0"/>
              <a:t>Klõpsake juhteksemplari tekstilaadide redigeerimiseks</a:t>
            </a:r>
          </a:p>
          <a:p>
            <a:pPr lvl="1" rtl="0"/>
            <a:r>
              <a:rPr lang="et-EE" noProof="0"/>
              <a:t>Teine tase</a:t>
            </a:r>
          </a:p>
          <a:p>
            <a:pPr lvl="2" rtl="0"/>
            <a:r>
              <a:rPr lang="et-EE" noProof="0"/>
              <a:t>Kolmas tase</a:t>
            </a:r>
          </a:p>
          <a:p>
            <a:pPr lvl="3" rtl="0"/>
            <a:r>
              <a:rPr lang="et-EE" noProof="0"/>
              <a:t>Neljas tase</a:t>
            </a:r>
          </a:p>
          <a:p>
            <a:pPr lvl="4" rtl="0"/>
            <a:r>
              <a:rPr lang="et-EE" noProof="0"/>
              <a:t>Viies tase</a:t>
            </a:r>
            <a:endParaRPr lang="et-EE" noProof="0" dirty="0"/>
          </a:p>
        </p:txBody>
      </p:sp>
      <p:sp>
        <p:nvSpPr>
          <p:cNvPr id="4" name="Teksti kohatäide 3"/>
          <p:cNvSpPr>
            <a:spLocks noGrp="1"/>
          </p:cNvSpPr>
          <p:nvPr>
            <p:ph type="body" sz="half" idx="2"/>
          </p:nvPr>
        </p:nvSpPr>
        <p:spPr>
          <a:xfrm>
            <a:off x="1065490" y="2209800"/>
            <a:ext cx="4115872" cy="3810000"/>
          </a:xfrm>
        </p:spPr>
        <p:txBody>
          <a:bodyPr rtlCol="0">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t-EE" noProof="0"/>
              <a:t>Klõpsake juhteksemplari tekstilaadide redigeerimiseks</a:t>
            </a:r>
          </a:p>
        </p:txBody>
      </p:sp>
      <p:sp>
        <p:nvSpPr>
          <p:cNvPr id="6" name="Jaluse kohatäide 5"/>
          <p:cNvSpPr>
            <a:spLocks noGrp="1"/>
          </p:cNvSpPr>
          <p:nvPr>
            <p:ph type="ftr" sz="quarter" idx="11"/>
          </p:nvPr>
        </p:nvSpPr>
        <p:spPr/>
        <p:txBody>
          <a:bodyPr rtlCol="0"/>
          <a:lstStyle/>
          <a:p>
            <a:r>
              <a:rPr lang="et-EE" dirty="0">
                <a:solidFill>
                  <a:srgbClr val="000000">
                    <a:lumMod val="65000"/>
                    <a:lumOff val="35000"/>
                  </a:srgbClr>
                </a:solidFill>
              </a:rPr>
              <a:t>Lisage jalus</a:t>
            </a:r>
          </a:p>
        </p:txBody>
      </p:sp>
      <p:sp>
        <p:nvSpPr>
          <p:cNvPr id="5" name="Kuupäeva kohatäide 4"/>
          <p:cNvSpPr>
            <a:spLocks noGrp="1"/>
          </p:cNvSpPr>
          <p:nvPr>
            <p:ph type="dt" sz="half" idx="10"/>
          </p:nvPr>
        </p:nvSpPr>
        <p:spPr/>
        <p:txBody>
          <a:bodyPr rtlCol="0"/>
          <a:lstStyle/>
          <a:p>
            <a:fld id="{5C2B7377-6983-4B2B-998C-6F6F649458FF}" type="datetime1">
              <a:rPr lang="et-EE" smtClean="0">
                <a:solidFill>
                  <a:srgbClr val="000000">
                    <a:lumMod val="65000"/>
                    <a:lumOff val="35000"/>
                  </a:srgbClr>
                </a:solidFill>
              </a:rPr>
              <a:pPr/>
              <a:t>28.06.2021</a:t>
            </a:fld>
            <a:endParaRPr lang="et-EE" dirty="0">
              <a:solidFill>
                <a:srgbClr val="000000">
                  <a:lumMod val="65000"/>
                  <a:lumOff val="35000"/>
                </a:srgbClr>
              </a:solidFill>
            </a:endParaRPr>
          </a:p>
        </p:txBody>
      </p:sp>
      <p:sp>
        <p:nvSpPr>
          <p:cNvPr id="7" name="Slaidinumbri kohatäide 6"/>
          <p:cNvSpPr>
            <a:spLocks noGrp="1"/>
          </p:cNvSpPr>
          <p:nvPr>
            <p:ph type="sldNum" sz="quarter" idx="12"/>
          </p:nvPr>
        </p:nvSpPr>
        <p:spPr/>
        <p:txBody>
          <a:bodyPr rtlCol="0"/>
          <a:lstStyle/>
          <a:p>
            <a:fld id="{AAEAE4A8-A6E5-453E-B946-FB774B73F48C}" type="slidenum">
              <a:rPr lang="et-EE" smtClean="0">
                <a:solidFill>
                  <a:srgbClr val="000000">
                    <a:lumMod val="65000"/>
                    <a:lumOff val="35000"/>
                  </a:srgbClr>
                </a:solidFill>
              </a:rPr>
              <a:pPr/>
              <a:t>‹#›</a:t>
            </a:fld>
            <a:endParaRPr lang="et-EE" dirty="0">
              <a:solidFill>
                <a:srgbClr val="000000">
                  <a:lumMod val="65000"/>
                  <a:lumOff val="35000"/>
                </a:srgbClr>
              </a:solidFill>
            </a:endParaRPr>
          </a:p>
        </p:txBody>
      </p:sp>
    </p:spTree>
    <p:extLst>
      <p:ext uri="{BB962C8B-B14F-4D97-AF65-F5344CB8AC3E}">
        <p14:creationId xmlns:p14="http://schemas.microsoft.com/office/powerpoint/2010/main" val="292263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Jaotise pä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1065491" y="533400"/>
            <a:ext cx="8689063" cy="2286000"/>
          </a:xfrm>
        </p:spPr>
        <p:txBody>
          <a:bodyPr rtlCol="0" anchor="b">
            <a:normAutofit/>
          </a:bodyPr>
          <a:lstStyle>
            <a:lvl1pPr algn="l">
              <a:defRPr sz="5400" b="1" cap="none" baseline="0"/>
            </a:lvl1pPr>
          </a:lstStyle>
          <a:p>
            <a:pPr rtl="0"/>
            <a:r>
              <a:rPr lang="et-EE" noProof="0"/>
              <a:t>Klõpsake juhteksemplari pealkirja laadi redigeerimiseks</a:t>
            </a:r>
            <a:endParaRPr lang="et-EE" noProof="0" dirty="0"/>
          </a:p>
        </p:txBody>
      </p:sp>
      <p:sp>
        <p:nvSpPr>
          <p:cNvPr id="3" name="Teksti kohatäide 2"/>
          <p:cNvSpPr>
            <a:spLocks noGrp="1"/>
          </p:cNvSpPr>
          <p:nvPr>
            <p:ph type="body" idx="1"/>
          </p:nvPr>
        </p:nvSpPr>
        <p:spPr>
          <a:xfrm>
            <a:off x="1065491" y="3124200"/>
            <a:ext cx="8689063" cy="1371600"/>
          </a:xfrm>
        </p:spPr>
        <p:txBody>
          <a:bodyPr rtlCol="0"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t-EE" noProof="0"/>
              <a:t>Klõpsake juhteksemplari tekstilaadide redigeerimiseks</a:t>
            </a:r>
          </a:p>
        </p:txBody>
      </p:sp>
      <p:sp>
        <p:nvSpPr>
          <p:cNvPr id="5" name="Jaluse kohatäide 4"/>
          <p:cNvSpPr>
            <a:spLocks noGrp="1"/>
          </p:cNvSpPr>
          <p:nvPr>
            <p:ph type="ftr" sz="quarter" idx="11"/>
          </p:nvPr>
        </p:nvSpPr>
        <p:spPr/>
        <p:txBody>
          <a:bodyPr rtlCol="0"/>
          <a:lstStyle/>
          <a:p>
            <a:r>
              <a:rPr lang="et-EE" dirty="0">
                <a:solidFill>
                  <a:srgbClr val="000000">
                    <a:lumMod val="65000"/>
                    <a:lumOff val="35000"/>
                  </a:srgbClr>
                </a:solidFill>
              </a:rPr>
              <a:t>Lisage jalus</a:t>
            </a:r>
          </a:p>
        </p:txBody>
      </p:sp>
      <p:sp>
        <p:nvSpPr>
          <p:cNvPr id="4" name="Kuupäeva kohatäide 3"/>
          <p:cNvSpPr>
            <a:spLocks noGrp="1"/>
          </p:cNvSpPr>
          <p:nvPr>
            <p:ph type="dt" sz="half" idx="10"/>
          </p:nvPr>
        </p:nvSpPr>
        <p:spPr/>
        <p:txBody>
          <a:bodyPr rtlCol="0"/>
          <a:lstStyle/>
          <a:p>
            <a:fld id="{3C91E059-CF53-44B5-9A6D-396BD79F01D3}" type="datetime1">
              <a:rPr lang="et-EE" smtClean="0">
                <a:solidFill>
                  <a:srgbClr val="000000">
                    <a:lumMod val="65000"/>
                    <a:lumOff val="35000"/>
                  </a:srgbClr>
                </a:solidFill>
              </a:rPr>
              <a:pPr/>
              <a:t>28.06.2021</a:t>
            </a:fld>
            <a:endParaRPr lang="et-EE" dirty="0">
              <a:solidFill>
                <a:srgbClr val="000000">
                  <a:lumMod val="65000"/>
                  <a:lumOff val="35000"/>
                </a:srgbClr>
              </a:solidFill>
            </a:endParaRPr>
          </a:p>
        </p:txBody>
      </p:sp>
      <p:sp>
        <p:nvSpPr>
          <p:cNvPr id="6" name="Slaidinumbri kohatäide 5"/>
          <p:cNvSpPr>
            <a:spLocks noGrp="1"/>
          </p:cNvSpPr>
          <p:nvPr>
            <p:ph type="sldNum" sz="quarter" idx="12"/>
          </p:nvPr>
        </p:nvSpPr>
        <p:spPr/>
        <p:txBody>
          <a:bodyPr rtlCol="0"/>
          <a:lstStyle/>
          <a:p>
            <a:fld id="{AAEAE4A8-A6E5-453E-B946-FB774B73F48C}" type="slidenum">
              <a:rPr lang="et-EE" smtClean="0">
                <a:solidFill>
                  <a:srgbClr val="000000">
                    <a:lumMod val="65000"/>
                    <a:lumOff val="35000"/>
                  </a:srgbClr>
                </a:solidFill>
              </a:rPr>
              <a:pPr/>
              <a:t>‹#›</a:t>
            </a:fld>
            <a:endParaRPr lang="et-EE" dirty="0">
              <a:solidFill>
                <a:srgbClr val="000000">
                  <a:lumMod val="65000"/>
                  <a:lumOff val="35000"/>
                </a:srgbClr>
              </a:solidFill>
            </a:endParaRPr>
          </a:p>
        </p:txBody>
      </p:sp>
    </p:spTree>
    <p:extLst>
      <p:ext uri="{BB962C8B-B14F-4D97-AF65-F5344CB8AC3E}">
        <p14:creationId xmlns:p14="http://schemas.microsoft.com/office/powerpoint/2010/main" val="89733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rtlCol="0"/>
          <a:lstStyle/>
          <a:p>
            <a:pPr rtl="0"/>
            <a:r>
              <a:rPr lang="et-EE" noProof="0"/>
              <a:t>Klõpsake juhteksemplari pealkirja laadi redigeerimiseks</a:t>
            </a:r>
            <a:endParaRPr lang="et-EE" noProof="0" dirty="0"/>
          </a:p>
        </p:txBody>
      </p:sp>
      <p:sp>
        <p:nvSpPr>
          <p:cNvPr id="3" name="Sisu kohatäide 2"/>
          <p:cNvSpPr>
            <a:spLocks noGrp="1"/>
          </p:cNvSpPr>
          <p:nvPr>
            <p:ph idx="1"/>
          </p:nvPr>
        </p:nvSpPr>
        <p:spPr/>
        <p:txBody>
          <a:bodyPr rtlCol="0"/>
          <a:lstStyle/>
          <a:p>
            <a:pPr lvl="0" rtl="0"/>
            <a:r>
              <a:rPr lang="et-EE" noProof="0"/>
              <a:t>Klõpsake juhteksemplari tekstilaadide redigeerimiseks</a:t>
            </a:r>
          </a:p>
          <a:p>
            <a:pPr lvl="1" rtl="0"/>
            <a:r>
              <a:rPr lang="et-EE" noProof="0"/>
              <a:t>Teine tase</a:t>
            </a:r>
          </a:p>
          <a:p>
            <a:pPr lvl="2" rtl="0"/>
            <a:r>
              <a:rPr lang="et-EE" noProof="0"/>
              <a:t>Kolmas tase</a:t>
            </a:r>
          </a:p>
          <a:p>
            <a:pPr lvl="3" rtl="0"/>
            <a:r>
              <a:rPr lang="et-EE" noProof="0"/>
              <a:t>Neljas tase</a:t>
            </a:r>
          </a:p>
          <a:p>
            <a:pPr lvl="4" rtl="0"/>
            <a:r>
              <a:rPr lang="et-EE" noProof="0"/>
              <a:t>Viies tase</a:t>
            </a:r>
            <a:endParaRPr lang="et-EE" noProof="0" dirty="0"/>
          </a:p>
        </p:txBody>
      </p:sp>
      <p:sp>
        <p:nvSpPr>
          <p:cNvPr id="5" name="Jaluse kohatäide 4"/>
          <p:cNvSpPr>
            <a:spLocks noGrp="1"/>
          </p:cNvSpPr>
          <p:nvPr>
            <p:ph type="ftr" sz="quarter" idx="11"/>
          </p:nvPr>
        </p:nvSpPr>
        <p:spPr/>
        <p:txBody>
          <a:bodyPr rtlCol="0"/>
          <a:lstStyle/>
          <a:p>
            <a:r>
              <a:rPr lang="et-EE" dirty="0">
                <a:solidFill>
                  <a:srgbClr val="000000">
                    <a:lumMod val="65000"/>
                    <a:lumOff val="35000"/>
                  </a:srgbClr>
                </a:solidFill>
              </a:rPr>
              <a:t>Lisage jalus</a:t>
            </a:r>
          </a:p>
        </p:txBody>
      </p:sp>
      <p:sp>
        <p:nvSpPr>
          <p:cNvPr id="4" name="Kuupäeva kohatäide 3"/>
          <p:cNvSpPr>
            <a:spLocks noGrp="1"/>
          </p:cNvSpPr>
          <p:nvPr>
            <p:ph type="dt" sz="half" idx="10"/>
          </p:nvPr>
        </p:nvSpPr>
        <p:spPr/>
        <p:txBody>
          <a:bodyPr rtlCol="0"/>
          <a:lstStyle/>
          <a:p>
            <a:fld id="{7A50E784-D226-4DBB-977B-A186263250F4}" type="datetime1">
              <a:rPr lang="et-EE" smtClean="0">
                <a:solidFill>
                  <a:srgbClr val="000000">
                    <a:lumMod val="65000"/>
                    <a:lumOff val="35000"/>
                  </a:srgbClr>
                </a:solidFill>
              </a:rPr>
              <a:pPr/>
              <a:t>28.06.2021</a:t>
            </a:fld>
            <a:endParaRPr lang="et-EE" dirty="0">
              <a:solidFill>
                <a:srgbClr val="000000">
                  <a:lumMod val="65000"/>
                  <a:lumOff val="35000"/>
                </a:srgbClr>
              </a:solidFill>
            </a:endParaRPr>
          </a:p>
        </p:txBody>
      </p:sp>
      <p:sp>
        <p:nvSpPr>
          <p:cNvPr id="6" name="Slaidinumbri kohatäide 5"/>
          <p:cNvSpPr>
            <a:spLocks noGrp="1"/>
          </p:cNvSpPr>
          <p:nvPr>
            <p:ph type="sldNum" sz="quarter" idx="12"/>
          </p:nvPr>
        </p:nvSpPr>
        <p:spPr/>
        <p:txBody>
          <a:bodyPr rtlCol="0"/>
          <a:lstStyle/>
          <a:p>
            <a:fld id="{AAEAE4A8-A6E5-453E-B946-FB774B73F48C}" type="slidenum">
              <a:rPr lang="et-EE" smtClean="0">
                <a:solidFill>
                  <a:srgbClr val="000000">
                    <a:lumMod val="65000"/>
                    <a:lumOff val="35000"/>
                  </a:srgbClr>
                </a:solidFill>
              </a:rPr>
              <a:pPr/>
              <a:t>‹#›</a:t>
            </a:fld>
            <a:endParaRPr lang="et-EE" dirty="0">
              <a:solidFill>
                <a:srgbClr val="000000">
                  <a:lumMod val="65000"/>
                  <a:lumOff val="35000"/>
                </a:srgbClr>
              </a:solidFill>
            </a:endParaRPr>
          </a:p>
        </p:txBody>
      </p:sp>
    </p:spTree>
    <p:extLst>
      <p:ext uri="{BB962C8B-B14F-4D97-AF65-F5344CB8AC3E}">
        <p14:creationId xmlns:p14="http://schemas.microsoft.com/office/powerpoint/2010/main" val="405563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üh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Jaluse kohatäide 2"/>
          <p:cNvSpPr>
            <a:spLocks noGrp="1"/>
          </p:cNvSpPr>
          <p:nvPr>
            <p:ph type="ftr" sz="quarter" idx="11"/>
          </p:nvPr>
        </p:nvSpPr>
        <p:spPr/>
        <p:txBody>
          <a:bodyPr rtlCol="0"/>
          <a:lstStyle/>
          <a:p>
            <a:r>
              <a:rPr lang="et-EE" dirty="0">
                <a:solidFill>
                  <a:srgbClr val="000000">
                    <a:lumMod val="65000"/>
                    <a:lumOff val="35000"/>
                  </a:srgbClr>
                </a:solidFill>
              </a:rPr>
              <a:t>Lisage jalus</a:t>
            </a:r>
          </a:p>
        </p:txBody>
      </p:sp>
      <p:sp>
        <p:nvSpPr>
          <p:cNvPr id="2" name="Kuupäeva kohatäide 1"/>
          <p:cNvSpPr>
            <a:spLocks noGrp="1"/>
          </p:cNvSpPr>
          <p:nvPr>
            <p:ph type="dt" sz="half" idx="10"/>
          </p:nvPr>
        </p:nvSpPr>
        <p:spPr/>
        <p:txBody>
          <a:bodyPr rtlCol="0"/>
          <a:lstStyle/>
          <a:p>
            <a:fld id="{CF20295D-5916-4016-9D61-4392739639B2}" type="datetime1">
              <a:rPr lang="et-EE" smtClean="0">
                <a:solidFill>
                  <a:srgbClr val="000000">
                    <a:lumMod val="65000"/>
                    <a:lumOff val="35000"/>
                  </a:srgbClr>
                </a:solidFill>
              </a:rPr>
              <a:pPr/>
              <a:t>28.06.2021</a:t>
            </a:fld>
            <a:endParaRPr lang="et-EE" dirty="0">
              <a:solidFill>
                <a:srgbClr val="000000">
                  <a:lumMod val="65000"/>
                  <a:lumOff val="35000"/>
                </a:srgbClr>
              </a:solidFill>
            </a:endParaRPr>
          </a:p>
        </p:txBody>
      </p:sp>
      <p:sp>
        <p:nvSpPr>
          <p:cNvPr id="4" name="Slaidinumbri kohatäide 3"/>
          <p:cNvSpPr>
            <a:spLocks noGrp="1"/>
          </p:cNvSpPr>
          <p:nvPr>
            <p:ph type="sldNum" sz="quarter" idx="12"/>
          </p:nvPr>
        </p:nvSpPr>
        <p:spPr/>
        <p:txBody>
          <a:bodyPr rtlCol="0"/>
          <a:lstStyle/>
          <a:p>
            <a:fld id="{AAEAE4A8-A6E5-453E-B946-FB774B73F48C}" type="slidenum">
              <a:rPr lang="et-EE" smtClean="0">
                <a:solidFill>
                  <a:srgbClr val="000000">
                    <a:lumMod val="65000"/>
                    <a:lumOff val="35000"/>
                  </a:srgbClr>
                </a:solidFill>
              </a:rPr>
              <a:pPr/>
              <a:t>‹#›</a:t>
            </a:fld>
            <a:endParaRPr lang="et-EE" dirty="0">
              <a:solidFill>
                <a:srgbClr val="000000">
                  <a:lumMod val="65000"/>
                  <a:lumOff val="35000"/>
                </a:srgbClr>
              </a:solidFill>
            </a:endParaRPr>
          </a:p>
        </p:txBody>
      </p:sp>
    </p:spTree>
    <p:extLst>
      <p:ext uri="{BB962C8B-B14F-4D97-AF65-F5344CB8AC3E}">
        <p14:creationId xmlns:p14="http://schemas.microsoft.com/office/powerpoint/2010/main" val="14712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9788" y="365125"/>
            <a:ext cx="10515600" cy="1325563"/>
          </a:xfrm>
        </p:spPr>
        <p:txBody>
          <a:bodyPr/>
          <a:lstStyle/>
          <a:p>
            <a:r>
              <a:rPr lang="et-EE"/>
              <a:t>Muutke pealkirja laadi</a:t>
            </a:r>
          </a:p>
        </p:txBody>
      </p:sp>
      <p:sp>
        <p:nvSpPr>
          <p:cNvPr id="3" name="Teksti kohatäid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 juhtslaidi tekstilaade</a:t>
            </a:r>
          </a:p>
        </p:txBody>
      </p:sp>
      <p:sp>
        <p:nvSpPr>
          <p:cNvPr id="4" name="Sisu kohatäide 3"/>
          <p:cNvSpPr>
            <a:spLocks noGrp="1"/>
          </p:cNvSpPr>
          <p:nvPr>
            <p:ph sz="half" idx="2"/>
          </p:nvPr>
        </p:nvSpPr>
        <p:spPr>
          <a:xfrm>
            <a:off x="839788" y="2505075"/>
            <a:ext cx="5157787" cy="368458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5" name="Teksti kohatäid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 juhtslaidi tekstilaade</a:t>
            </a:r>
          </a:p>
        </p:txBody>
      </p:sp>
      <p:sp>
        <p:nvSpPr>
          <p:cNvPr id="6" name="Sisu kohatäide 5"/>
          <p:cNvSpPr>
            <a:spLocks noGrp="1"/>
          </p:cNvSpPr>
          <p:nvPr>
            <p:ph sz="quarter" idx="4"/>
          </p:nvPr>
        </p:nvSpPr>
        <p:spPr>
          <a:xfrm>
            <a:off x="6172200" y="2505075"/>
            <a:ext cx="5183188" cy="368458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7" name="Kuupäeva kohatäide 6"/>
          <p:cNvSpPr>
            <a:spLocks noGrp="1"/>
          </p:cNvSpPr>
          <p:nvPr>
            <p:ph type="dt" sz="half" idx="10"/>
          </p:nvPr>
        </p:nvSpPr>
        <p:spPr/>
        <p:txBody>
          <a:bodyPr/>
          <a:lstStyle/>
          <a:p>
            <a:fld id="{882B0B5B-D880-4781-A50F-95D92A5CBB77}" type="datetimeFigureOut">
              <a:rPr lang="et-EE" smtClean="0"/>
              <a:t>28.06.2021</a:t>
            </a:fld>
            <a:endParaRPr lang="et-EE"/>
          </a:p>
        </p:txBody>
      </p:sp>
      <p:sp>
        <p:nvSpPr>
          <p:cNvPr id="8" name="Jaluse kohatäide 7"/>
          <p:cNvSpPr>
            <a:spLocks noGrp="1"/>
          </p:cNvSpPr>
          <p:nvPr>
            <p:ph type="ftr" sz="quarter" idx="11"/>
          </p:nvPr>
        </p:nvSpPr>
        <p:spPr/>
        <p:txBody>
          <a:bodyPr/>
          <a:lstStyle/>
          <a:p>
            <a:endParaRPr lang="et-EE"/>
          </a:p>
        </p:txBody>
      </p:sp>
      <p:sp>
        <p:nvSpPr>
          <p:cNvPr id="9" name="Slaidinumbri kohatäide 8"/>
          <p:cNvSpPr>
            <a:spLocks noGrp="1"/>
          </p:cNvSpPr>
          <p:nvPr>
            <p:ph type="sldNum" sz="quarter" idx="12"/>
          </p:nvPr>
        </p:nvSpPr>
        <p:spPr/>
        <p:txBody>
          <a:bodyPr/>
          <a:lstStyle/>
          <a:p>
            <a:fld id="{20E6041B-A44E-42A1-8CC5-EC3876D1957D}" type="slidenum">
              <a:rPr lang="et-EE" smtClean="0"/>
              <a:t>‹#›</a:t>
            </a:fld>
            <a:endParaRPr lang="et-EE"/>
          </a:p>
        </p:txBody>
      </p:sp>
    </p:spTree>
    <p:extLst>
      <p:ext uri="{BB962C8B-B14F-4D97-AF65-F5344CB8AC3E}">
        <p14:creationId xmlns:p14="http://schemas.microsoft.com/office/powerpoint/2010/main" val="371619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Kuupäeva kohatäide 2"/>
          <p:cNvSpPr>
            <a:spLocks noGrp="1"/>
          </p:cNvSpPr>
          <p:nvPr>
            <p:ph type="dt" sz="half" idx="10"/>
          </p:nvPr>
        </p:nvSpPr>
        <p:spPr/>
        <p:txBody>
          <a:bodyPr/>
          <a:lstStyle/>
          <a:p>
            <a:fld id="{882B0B5B-D880-4781-A50F-95D92A5CBB77}" type="datetimeFigureOut">
              <a:rPr lang="et-EE" smtClean="0"/>
              <a:t>28.06.2021</a:t>
            </a:fld>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p:txBody>
          <a:bodyPr/>
          <a:lstStyle/>
          <a:p>
            <a:fld id="{20E6041B-A44E-42A1-8CC5-EC3876D1957D}" type="slidenum">
              <a:rPr lang="et-EE" smtClean="0"/>
              <a:t>‹#›</a:t>
            </a:fld>
            <a:endParaRPr lang="et-EE"/>
          </a:p>
        </p:txBody>
      </p:sp>
    </p:spTree>
    <p:extLst>
      <p:ext uri="{BB962C8B-B14F-4D97-AF65-F5344CB8AC3E}">
        <p14:creationId xmlns:p14="http://schemas.microsoft.com/office/powerpoint/2010/main" val="3146082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882B0B5B-D880-4781-A50F-95D92A5CBB77}" type="datetimeFigureOut">
              <a:rPr lang="et-EE" smtClean="0"/>
              <a:t>28.06.2021</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20E6041B-A44E-42A1-8CC5-EC3876D1957D}" type="slidenum">
              <a:rPr lang="et-EE" smtClean="0"/>
              <a:t>‹#›</a:t>
            </a:fld>
            <a:endParaRPr lang="et-EE"/>
          </a:p>
        </p:txBody>
      </p:sp>
    </p:spTree>
    <p:extLst>
      <p:ext uri="{BB962C8B-B14F-4D97-AF65-F5344CB8AC3E}">
        <p14:creationId xmlns:p14="http://schemas.microsoft.com/office/powerpoint/2010/main" val="63672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a:t>Muutke pealkirja laadi</a:t>
            </a:r>
          </a:p>
        </p:txBody>
      </p:sp>
      <p:sp>
        <p:nvSpPr>
          <p:cNvPr id="3" name="Sisu kohatäid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 juhtslaidi tekstilaade</a:t>
            </a:r>
          </a:p>
        </p:txBody>
      </p:sp>
      <p:sp>
        <p:nvSpPr>
          <p:cNvPr id="5" name="Kuupäeva kohatäide 4"/>
          <p:cNvSpPr>
            <a:spLocks noGrp="1"/>
          </p:cNvSpPr>
          <p:nvPr>
            <p:ph type="dt" sz="half" idx="10"/>
          </p:nvPr>
        </p:nvSpPr>
        <p:spPr/>
        <p:txBody>
          <a:bodyPr/>
          <a:lstStyle/>
          <a:p>
            <a:fld id="{882B0B5B-D880-4781-A50F-95D92A5CBB77}" type="datetimeFigureOut">
              <a:rPr lang="et-EE" smtClean="0"/>
              <a:t>28.06.2021</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20E6041B-A44E-42A1-8CC5-EC3876D1957D}" type="slidenum">
              <a:rPr lang="et-EE" smtClean="0"/>
              <a:t>‹#›</a:t>
            </a:fld>
            <a:endParaRPr lang="et-EE"/>
          </a:p>
        </p:txBody>
      </p:sp>
    </p:spTree>
    <p:extLst>
      <p:ext uri="{BB962C8B-B14F-4D97-AF65-F5344CB8AC3E}">
        <p14:creationId xmlns:p14="http://schemas.microsoft.com/office/powerpoint/2010/main" val="402445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a:t>Muutke pealkirja laadi</a:t>
            </a:r>
          </a:p>
        </p:txBody>
      </p:sp>
      <p:sp>
        <p:nvSpPr>
          <p:cNvPr id="3" name="Pildi kohatäi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 juhtslaidi tekstilaade</a:t>
            </a:r>
          </a:p>
        </p:txBody>
      </p:sp>
      <p:sp>
        <p:nvSpPr>
          <p:cNvPr id="5" name="Kuupäeva kohatäide 4"/>
          <p:cNvSpPr>
            <a:spLocks noGrp="1"/>
          </p:cNvSpPr>
          <p:nvPr>
            <p:ph type="dt" sz="half" idx="10"/>
          </p:nvPr>
        </p:nvSpPr>
        <p:spPr/>
        <p:txBody>
          <a:bodyPr/>
          <a:lstStyle/>
          <a:p>
            <a:fld id="{882B0B5B-D880-4781-A50F-95D92A5CBB77}" type="datetimeFigureOut">
              <a:rPr lang="et-EE" smtClean="0"/>
              <a:t>28.06.2021</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20E6041B-A44E-42A1-8CC5-EC3876D1957D}" type="slidenum">
              <a:rPr lang="et-EE" smtClean="0"/>
              <a:t>‹#›</a:t>
            </a:fld>
            <a:endParaRPr lang="et-EE"/>
          </a:p>
        </p:txBody>
      </p:sp>
    </p:spTree>
    <p:extLst>
      <p:ext uri="{BB962C8B-B14F-4D97-AF65-F5344CB8AC3E}">
        <p14:creationId xmlns:p14="http://schemas.microsoft.com/office/powerpoint/2010/main" val="265026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Muutke pealkirja laadi</a:t>
            </a:r>
          </a:p>
        </p:txBody>
      </p:sp>
      <p:sp>
        <p:nvSpPr>
          <p:cNvPr id="3" name="Teksti kohatäid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B0B5B-D880-4781-A50F-95D92A5CBB77}" type="datetimeFigureOut">
              <a:rPr lang="et-EE" smtClean="0"/>
              <a:t>28.06.2021</a:t>
            </a:fld>
            <a:endParaRPr lang="et-EE"/>
          </a:p>
        </p:txBody>
      </p:sp>
      <p:sp>
        <p:nvSpPr>
          <p:cNvPr id="5" name="Jaluse kohatäid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6041B-A44E-42A1-8CC5-EC3876D1957D}" type="slidenum">
              <a:rPr lang="et-EE" smtClean="0"/>
              <a:t>‹#›</a:t>
            </a:fld>
            <a:endParaRPr lang="et-EE"/>
          </a:p>
        </p:txBody>
      </p:sp>
      <p:pic>
        <p:nvPicPr>
          <p:cNvPr id="7" name="Pilt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367603" y="5976906"/>
            <a:ext cx="3211213" cy="881094"/>
          </a:xfrm>
          <a:prstGeom prst="rect">
            <a:avLst/>
          </a:prstGeom>
        </p:spPr>
      </p:pic>
    </p:spTree>
    <p:extLst>
      <p:ext uri="{BB962C8B-B14F-4D97-AF65-F5344CB8AC3E}">
        <p14:creationId xmlns:p14="http://schemas.microsoft.com/office/powerpoint/2010/main" val="451246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Muutke pealkirja laadi</a:t>
            </a:r>
          </a:p>
        </p:txBody>
      </p:sp>
      <p:sp>
        <p:nvSpPr>
          <p:cNvPr id="3" name="Teksti kohatäid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B0B5B-D880-4781-A50F-95D92A5CBB77}" type="datetimeFigureOut">
              <a:rPr lang="et-EE" smtClean="0">
                <a:solidFill>
                  <a:prstClr val="black">
                    <a:tint val="75000"/>
                  </a:prstClr>
                </a:solidFill>
              </a:rPr>
              <a:pPr/>
              <a:t>28.06.2021</a:t>
            </a:fld>
            <a:endParaRPr lang="et-EE">
              <a:solidFill>
                <a:prstClr val="black">
                  <a:tint val="75000"/>
                </a:prstClr>
              </a:solidFill>
            </a:endParaRPr>
          </a:p>
        </p:txBody>
      </p:sp>
      <p:sp>
        <p:nvSpPr>
          <p:cNvPr id="5" name="Jaluse kohatäid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solidFill>
                <a:prstClr val="black">
                  <a:tint val="75000"/>
                </a:prstClr>
              </a:solidFill>
            </a:endParaRPr>
          </a:p>
        </p:txBody>
      </p:sp>
      <p:sp>
        <p:nvSpPr>
          <p:cNvPr id="6" name="Slaidinumbri kohatä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6041B-A44E-42A1-8CC5-EC3876D1957D}" type="slidenum">
              <a:rPr lang="et-EE" smtClean="0">
                <a:solidFill>
                  <a:prstClr val="black">
                    <a:tint val="75000"/>
                  </a:prstClr>
                </a:solidFill>
              </a:rPr>
              <a:pPr/>
              <a:t>‹#›</a:t>
            </a:fld>
            <a:endParaRPr lang="et-EE">
              <a:solidFill>
                <a:prstClr val="black">
                  <a:tint val="75000"/>
                </a:prstClr>
              </a:solidFill>
            </a:endParaRPr>
          </a:p>
        </p:txBody>
      </p:sp>
      <p:pic>
        <p:nvPicPr>
          <p:cNvPr id="7" name="Pilt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367603" y="5976906"/>
            <a:ext cx="3211213" cy="881094"/>
          </a:xfrm>
          <a:prstGeom prst="rect">
            <a:avLst/>
          </a:prstGeom>
        </p:spPr>
      </p:pic>
    </p:spTree>
    <p:extLst>
      <p:ext uri="{BB962C8B-B14F-4D97-AF65-F5344CB8AC3E}">
        <p14:creationId xmlns:p14="http://schemas.microsoft.com/office/powerpoint/2010/main" val="166938754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6463D-1076-AC4A-A799-5F997EE6BF7E}" type="datetimeFigureOut">
              <a:rPr lang="en-US" smtClean="0">
                <a:solidFill>
                  <a:srgbClr val="000000">
                    <a:tint val="75000"/>
                  </a:srgbClr>
                </a:solidFill>
              </a:rPr>
              <a:pPr/>
              <a:t>6/28/2021</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F5683-6BF6-1640-804D-437F0B49FD9C}"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02651237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35" r:id="rId18"/>
  </p:sldLayoutIdLst>
  <p:txStyles>
    <p:titleStyle>
      <a:lvl1pPr algn="l" defTabSz="914400" rtl="0" eaLnBrk="1" latinLnBrk="0" hangingPunct="1">
        <a:lnSpc>
          <a:spcPct val="90000"/>
        </a:lnSpc>
        <a:spcBef>
          <a:spcPct val="0"/>
        </a:spcBef>
        <a:buNone/>
        <a:defRPr sz="4000" b="1" i="0" kern="1200">
          <a:solidFill>
            <a:schemeClr val="tx2"/>
          </a:solidFill>
          <a:latin typeface="Raleway ExtraBold" charset="0"/>
          <a:ea typeface="Raleway ExtraBold" charset="0"/>
          <a:cs typeface="Raleway ExtraBold"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Raleway" charset="0"/>
          <a:ea typeface="Raleway" charset="0"/>
          <a:cs typeface="Raleway"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Raleway" charset="0"/>
          <a:ea typeface="Raleway" charset="0"/>
          <a:cs typeface="Raleway"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Raleway" charset="0"/>
          <a:ea typeface="Raleway" charset="0"/>
          <a:cs typeface="Raleway"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Raleway" charset="0"/>
          <a:ea typeface="Raleway" charset="0"/>
          <a:cs typeface="Raleway"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Raleway" charset="0"/>
          <a:ea typeface="Raleway" charset="0"/>
          <a:cs typeface="Raleway"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1065490" y="533400"/>
            <a:ext cx="8689064" cy="1066800"/>
          </a:xfrm>
          <a:prstGeom prst="rect">
            <a:avLst/>
          </a:prstGeom>
        </p:spPr>
        <p:txBody>
          <a:bodyPr vert="horz" lIns="91440" tIns="45720" rIns="91440" bIns="45720" rtlCol="0" anchor="b">
            <a:normAutofit/>
          </a:bodyPr>
          <a:lstStyle/>
          <a:p>
            <a:pPr rtl="0"/>
            <a:r>
              <a:rPr lang="et-EE" noProof="0" dirty="0"/>
              <a:t>Klõpsake juhtslaidi pealkirjalaadi redigeerimiseks</a:t>
            </a:r>
          </a:p>
        </p:txBody>
      </p:sp>
      <p:sp>
        <p:nvSpPr>
          <p:cNvPr id="3" name="Teksti kohatäide 2"/>
          <p:cNvSpPr>
            <a:spLocks noGrp="1"/>
          </p:cNvSpPr>
          <p:nvPr>
            <p:ph type="body" idx="1"/>
          </p:nvPr>
        </p:nvSpPr>
        <p:spPr>
          <a:xfrm>
            <a:off x="1065490" y="1828800"/>
            <a:ext cx="8689064" cy="4191000"/>
          </a:xfrm>
          <a:prstGeom prst="rect">
            <a:avLst/>
          </a:prstGeom>
        </p:spPr>
        <p:txBody>
          <a:bodyPr vert="horz" lIns="91440" tIns="45720" rIns="91440" bIns="45720" rtlCol="0">
            <a:normAutofit/>
          </a:bodyPr>
          <a:lstStyle/>
          <a:p>
            <a:pPr lvl="0" rtl="0"/>
            <a:r>
              <a:rPr lang="et-EE" noProof="0" dirty="0"/>
              <a:t>Klõpsake juhtslaidi tekstilaadide redigeerimiseks</a:t>
            </a:r>
          </a:p>
          <a:p>
            <a:pPr lvl="1" rtl="0"/>
            <a:r>
              <a:rPr lang="et-EE" noProof="0" dirty="0"/>
              <a:t>Teine tase</a:t>
            </a:r>
          </a:p>
          <a:p>
            <a:pPr lvl="2" rtl="0"/>
            <a:r>
              <a:rPr lang="et-EE" noProof="0" dirty="0"/>
              <a:t>Kolmas tase</a:t>
            </a:r>
          </a:p>
          <a:p>
            <a:pPr lvl="3" rtl="0"/>
            <a:r>
              <a:rPr lang="et-EE" noProof="0" dirty="0"/>
              <a:t>Neljas tase</a:t>
            </a:r>
          </a:p>
          <a:p>
            <a:pPr lvl="4" rtl="0"/>
            <a:r>
              <a:rPr lang="et-EE" noProof="0" dirty="0"/>
              <a:t>Viies tase</a:t>
            </a:r>
          </a:p>
        </p:txBody>
      </p:sp>
      <p:sp>
        <p:nvSpPr>
          <p:cNvPr id="5" name="Jaluse kohatäide 4"/>
          <p:cNvSpPr>
            <a:spLocks noGrp="1"/>
          </p:cNvSpPr>
          <p:nvPr>
            <p:ph type="ftr" sz="quarter" idx="3"/>
          </p:nvPr>
        </p:nvSpPr>
        <p:spPr>
          <a:xfrm>
            <a:off x="1065491" y="6155268"/>
            <a:ext cx="5654560" cy="273049"/>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t-EE" dirty="0">
                <a:solidFill>
                  <a:srgbClr val="000000">
                    <a:lumMod val="65000"/>
                    <a:lumOff val="35000"/>
                  </a:srgbClr>
                </a:solidFill>
              </a:rPr>
              <a:t>Lisage jalus</a:t>
            </a:r>
          </a:p>
        </p:txBody>
      </p:sp>
      <p:sp>
        <p:nvSpPr>
          <p:cNvPr id="4" name="Kuupäeva kohatäide 3"/>
          <p:cNvSpPr>
            <a:spLocks noGrp="1"/>
          </p:cNvSpPr>
          <p:nvPr>
            <p:ph type="dt" sz="half" idx="2"/>
          </p:nvPr>
        </p:nvSpPr>
        <p:spPr>
          <a:xfrm>
            <a:off x="6934418" y="6155268"/>
            <a:ext cx="1371957"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B761899B-3991-49D9-93B8-75C76F27831F}" type="datetime1">
              <a:rPr lang="et-EE" smtClean="0">
                <a:solidFill>
                  <a:srgbClr val="000000">
                    <a:lumMod val="65000"/>
                    <a:lumOff val="35000"/>
                  </a:srgbClr>
                </a:solidFill>
              </a:rPr>
              <a:pPr/>
              <a:t>28.06.2021</a:t>
            </a:fld>
            <a:endParaRPr lang="et-EE" dirty="0">
              <a:solidFill>
                <a:srgbClr val="000000">
                  <a:lumMod val="65000"/>
                  <a:lumOff val="35000"/>
                </a:srgbClr>
              </a:solidFill>
            </a:endParaRPr>
          </a:p>
        </p:txBody>
      </p:sp>
      <p:sp>
        <p:nvSpPr>
          <p:cNvPr id="6" name="Slaidinumbri kohatäide 5"/>
          <p:cNvSpPr>
            <a:spLocks noGrp="1"/>
          </p:cNvSpPr>
          <p:nvPr>
            <p:ph type="sldNum" sz="quarter" idx="4"/>
          </p:nvPr>
        </p:nvSpPr>
        <p:spPr>
          <a:xfrm>
            <a:off x="8535035" y="6155268"/>
            <a:ext cx="1219519"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AEAE4A8-A6E5-453E-B946-FB774B73F48C}" type="slidenum">
              <a:rPr lang="et-EE" smtClean="0">
                <a:solidFill>
                  <a:srgbClr val="000000">
                    <a:lumMod val="65000"/>
                    <a:lumOff val="35000"/>
                  </a:srgbClr>
                </a:solidFill>
              </a:rPr>
              <a:pPr/>
              <a:t>‹#›</a:t>
            </a:fld>
            <a:endParaRPr lang="et-EE" dirty="0">
              <a:solidFill>
                <a:srgbClr val="000000">
                  <a:lumMod val="65000"/>
                  <a:lumOff val="35000"/>
                </a:srgbClr>
              </a:solidFill>
            </a:endParaRPr>
          </a:p>
        </p:txBody>
      </p:sp>
    </p:spTree>
    <p:extLst>
      <p:ext uri="{BB962C8B-B14F-4D97-AF65-F5344CB8AC3E}">
        <p14:creationId xmlns:p14="http://schemas.microsoft.com/office/powerpoint/2010/main" val="39820655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hyperlink" Target="https://ttja.ee/media/32/download" TargetMode="External"/><Relationship Id="rId2" Type="http://schemas.openxmlformats.org/officeDocument/2006/relationships/hyperlink" Target="https://ttja.ee/media/31/download" TargetMode="Externa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t-EE" dirty="0"/>
              <a:t>EPIKoja üldkoosolek 1/20</a:t>
            </a:r>
            <a:r>
              <a:rPr lang="en-GB" dirty="0"/>
              <a:t>2</a:t>
            </a:r>
            <a:r>
              <a:rPr lang="et-EE" dirty="0"/>
              <a:t>1</a:t>
            </a:r>
          </a:p>
        </p:txBody>
      </p:sp>
      <p:sp>
        <p:nvSpPr>
          <p:cNvPr id="3" name="Subtitle 2"/>
          <p:cNvSpPr>
            <a:spLocks noGrp="1"/>
          </p:cNvSpPr>
          <p:nvPr>
            <p:ph type="subTitle" idx="1"/>
          </p:nvPr>
        </p:nvSpPr>
        <p:spPr/>
        <p:txBody>
          <a:bodyPr/>
          <a:lstStyle/>
          <a:p>
            <a:r>
              <a:rPr lang="en-GB" dirty="0"/>
              <a:t>2</a:t>
            </a:r>
            <a:r>
              <a:rPr lang="et-EE" dirty="0"/>
              <a:t>8.0</a:t>
            </a:r>
            <a:r>
              <a:rPr lang="en-GB" dirty="0"/>
              <a:t>5</a:t>
            </a:r>
            <a:r>
              <a:rPr lang="et-EE" dirty="0"/>
              <a:t>.20</a:t>
            </a:r>
            <a:r>
              <a:rPr lang="en-GB" dirty="0"/>
              <a:t>2</a:t>
            </a:r>
            <a:r>
              <a:rPr lang="et-EE" dirty="0"/>
              <a:t>1</a:t>
            </a:r>
          </a:p>
        </p:txBody>
      </p:sp>
    </p:spTree>
    <p:extLst>
      <p:ext uri="{BB962C8B-B14F-4D97-AF65-F5344CB8AC3E}">
        <p14:creationId xmlns:p14="http://schemas.microsoft.com/office/powerpoint/2010/main" val="1823351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270774" y="97993"/>
            <a:ext cx="11779624" cy="1325563"/>
          </a:xfrm>
        </p:spPr>
        <p:txBody>
          <a:bodyPr>
            <a:normAutofit/>
          </a:bodyPr>
          <a:lstStyle/>
          <a:p>
            <a:pPr algn="ctr"/>
            <a:r>
              <a:rPr lang="et-EE" sz="4000" dirty="0"/>
              <a:t>Peamised </a:t>
            </a:r>
            <a:r>
              <a:rPr lang="et-EE" sz="4000" b="1" dirty="0"/>
              <a:t>huvikaitse</a:t>
            </a:r>
            <a:r>
              <a:rPr lang="et-EE" sz="4000" dirty="0"/>
              <a:t>tegevused</a:t>
            </a:r>
            <a:r>
              <a:rPr lang="en-GB" sz="4000" dirty="0"/>
              <a:t> </a:t>
            </a:r>
            <a:r>
              <a:rPr lang="en-GB" sz="4000" dirty="0" err="1"/>
              <a:t>ja</a:t>
            </a:r>
            <a:r>
              <a:rPr lang="en-GB" sz="4000" dirty="0"/>
              <a:t> -</a:t>
            </a:r>
            <a:r>
              <a:rPr lang="en-GB" sz="4000" dirty="0" err="1"/>
              <a:t>saavutused</a:t>
            </a:r>
            <a:r>
              <a:rPr lang="et-EE" sz="4000" dirty="0"/>
              <a:t> 2020</a:t>
            </a:r>
            <a:br>
              <a:rPr lang="en-GB" sz="4000" dirty="0"/>
            </a:br>
            <a:endParaRPr lang="et-EE" sz="4000" dirty="0"/>
          </a:p>
        </p:txBody>
      </p:sp>
      <p:sp>
        <p:nvSpPr>
          <p:cNvPr id="3" name="Sisu kohatäide 2"/>
          <p:cNvSpPr>
            <a:spLocks noGrp="1"/>
          </p:cNvSpPr>
          <p:nvPr>
            <p:ph idx="1"/>
          </p:nvPr>
        </p:nvSpPr>
        <p:spPr>
          <a:xfrm>
            <a:off x="527124" y="1423556"/>
            <a:ext cx="11664875" cy="4753408"/>
          </a:xfrm>
        </p:spPr>
        <p:txBody>
          <a:bodyPr>
            <a:normAutofit fontScale="92500" lnSpcReduction="10000"/>
          </a:bodyPr>
          <a:lstStyle/>
          <a:p>
            <a:r>
              <a:rPr lang="et-EE" b="1" dirty="0"/>
              <a:t>Huvikaitse TOP-teemad</a:t>
            </a:r>
            <a:r>
              <a:rPr lang="et-EE" dirty="0"/>
              <a:t>: puude tuvastamise praktika, COVID19 kriis, täitemenetlus ja töövõimetoetus, abivahendite e-teenindus, Eesti 2035 arengukava, telesaadete subtiitrid, ühistranspordi ligipääsetavus.</a:t>
            </a:r>
            <a:endParaRPr lang="en-GB" dirty="0"/>
          </a:p>
          <a:p>
            <a:r>
              <a:rPr lang="et-EE" b="1" dirty="0"/>
              <a:t>65 arvamus</a:t>
            </a:r>
            <a:r>
              <a:rPr lang="en-GB" b="1" dirty="0"/>
              <a:t>t </a:t>
            </a:r>
            <a:r>
              <a:rPr lang="en-GB" b="1" dirty="0" err="1"/>
              <a:t>ja</a:t>
            </a:r>
            <a:r>
              <a:rPr lang="en-GB" b="1" dirty="0"/>
              <a:t> </a:t>
            </a:r>
            <a:r>
              <a:rPr lang="en-GB" b="1" dirty="0" err="1"/>
              <a:t>eksperthinnangut</a:t>
            </a:r>
            <a:r>
              <a:rPr lang="en-GB" b="1" dirty="0"/>
              <a:t> </a:t>
            </a:r>
            <a:r>
              <a:rPr lang="et-EE" dirty="0"/>
              <a:t>poliitikakujundajatele</a:t>
            </a:r>
            <a:r>
              <a:rPr lang="en-GB" dirty="0"/>
              <a:t>/</a:t>
            </a:r>
            <a:r>
              <a:rPr lang="en-GB" dirty="0" err="1"/>
              <a:t>koostööpartneritele</a:t>
            </a:r>
            <a:endParaRPr lang="en-GB" dirty="0"/>
          </a:p>
          <a:p>
            <a:r>
              <a:rPr lang="et-EE" dirty="0" err="1"/>
              <a:t>EPIKoja</a:t>
            </a:r>
            <a:r>
              <a:rPr lang="et-EE" dirty="0"/>
              <a:t> esindajate osalemine </a:t>
            </a:r>
            <a:r>
              <a:rPr lang="en-GB" b="1" dirty="0"/>
              <a:t>4</a:t>
            </a:r>
            <a:r>
              <a:rPr lang="et-EE" b="1" dirty="0"/>
              <a:t>6-s regulaarses töörühmas</a:t>
            </a:r>
            <a:r>
              <a:rPr lang="et-EE" dirty="0"/>
              <a:t>/nõukogus</a:t>
            </a:r>
          </a:p>
          <a:p>
            <a:r>
              <a:rPr lang="et-EE" b="1" dirty="0"/>
              <a:t>COVID19 </a:t>
            </a:r>
            <a:r>
              <a:rPr lang="et-EE" dirty="0"/>
              <a:t>kriisis</a:t>
            </a:r>
            <a:r>
              <a:rPr lang="et-EE" b="1" dirty="0"/>
              <a:t> </a:t>
            </a:r>
            <a:r>
              <a:rPr lang="et-EE" dirty="0"/>
              <a:t>puuetega inimeste huvikaitse ja </a:t>
            </a:r>
            <a:r>
              <a:rPr lang="et-EE" b="1" dirty="0"/>
              <a:t>saavutatud erisused</a:t>
            </a:r>
          </a:p>
          <a:p>
            <a:r>
              <a:rPr lang="et-EE" b="1" dirty="0"/>
              <a:t>COVID19 </a:t>
            </a:r>
            <a:r>
              <a:rPr lang="et-EE" dirty="0"/>
              <a:t>kriisis</a:t>
            </a:r>
            <a:r>
              <a:rPr lang="et-EE" b="1" dirty="0"/>
              <a:t> </a:t>
            </a:r>
            <a:r>
              <a:rPr lang="et-EE" dirty="0" err="1"/>
              <a:t>EPIKoja</a:t>
            </a:r>
            <a:r>
              <a:rPr lang="et-EE" b="1" dirty="0"/>
              <a:t> võrgustiku </a:t>
            </a:r>
            <a:r>
              <a:rPr lang="et-EE" b="1" dirty="0" err="1"/>
              <a:t>rahastuse</a:t>
            </a:r>
            <a:r>
              <a:rPr lang="et-EE" b="1" dirty="0"/>
              <a:t> säilitamine </a:t>
            </a:r>
            <a:endParaRPr lang="en-GB" dirty="0"/>
          </a:p>
          <a:p>
            <a:r>
              <a:rPr lang="en-GB" dirty="0" err="1"/>
              <a:t>Kohtumi</a:t>
            </a:r>
            <a:r>
              <a:rPr lang="et-EE" dirty="0"/>
              <a:t>s</a:t>
            </a:r>
            <a:r>
              <a:rPr lang="en-GB" dirty="0"/>
              <a:t>e</a:t>
            </a:r>
            <a:r>
              <a:rPr lang="et-EE" dirty="0"/>
              <a:t>d</a:t>
            </a:r>
            <a:r>
              <a:rPr lang="en-GB" dirty="0"/>
              <a:t> </a:t>
            </a:r>
            <a:r>
              <a:rPr lang="et-EE" b="1" dirty="0"/>
              <a:t>presidendiga</a:t>
            </a:r>
            <a:r>
              <a:rPr lang="et-EE" dirty="0"/>
              <a:t> 28.04 ja </a:t>
            </a:r>
            <a:r>
              <a:rPr lang="en-GB" b="1" dirty="0" err="1"/>
              <a:t>sotsiaalministriga</a:t>
            </a:r>
            <a:r>
              <a:rPr lang="en-GB" b="1" dirty="0"/>
              <a:t> </a:t>
            </a:r>
            <a:r>
              <a:rPr lang="et-EE" dirty="0"/>
              <a:t>9.10 ja 16.12</a:t>
            </a:r>
          </a:p>
          <a:p>
            <a:r>
              <a:rPr lang="et-EE" dirty="0"/>
              <a:t>4 regionaalset </a:t>
            </a:r>
            <a:r>
              <a:rPr lang="et-EE" b="1" dirty="0"/>
              <a:t>ümarlauda </a:t>
            </a:r>
            <a:r>
              <a:rPr lang="et-EE" b="1" dirty="0" err="1"/>
              <a:t>KOVidele</a:t>
            </a:r>
            <a:r>
              <a:rPr lang="et-EE" b="1" dirty="0"/>
              <a:t> </a:t>
            </a:r>
            <a:r>
              <a:rPr lang="et-EE" dirty="0"/>
              <a:t>ja PI ühingutele (3 veebis, 1 Rakveres)</a:t>
            </a:r>
          </a:p>
          <a:p>
            <a:r>
              <a:rPr lang="et-EE" dirty="0"/>
              <a:t>Intensiivne töö </a:t>
            </a:r>
            <a:r>
              <a:rPr lang="en-GB" b="1" dirty="0" err="1"/>
              <a:t>Ligipääsetavuse</a:t>
            </a:r>
            <a:r>
              <a:rPr lang="en-GB" b="1" dirty="0"/>
              <a:t> </a:t>
            </a:r>
            <a:r>
              <a:rPr lang="en-GB" b="1" dirty="0" err="1"/>
              <a:t>rakkerühma</a:t>
            </a:r>
            <a:r>
              <a:rPr lang="et-EE" b="1" dirty="0"/>
              <a:t>s</a:t>
            </a:r>
          </a:p>
          <a:p>
            <a:r>
              <a:rPr lang="en-GB" b="1" dirty="0"/>
              <a:t>1</a:t>
            </a:r>
            <a:r>
              <a:rPr lang="et-EE" b="1" dirty="0"/>
              <a:t>8 ettekannet </a:t>
            </a:r>
            <a:r>
              <a:rPr lang="et-EE" dirty="0"/>
              <a:t>koostööpartnerite</a:t>
            </a:r>
            <a:r>
              <a:rPr lang="en-GB" dirty="0"/>
              <a:t> </a:t>
            </a:r>
            <a:r>
              <a:rPr lang="en-GB" dirty="0" err="1"/>
              <a:t>üritustel</a:t>
            </a:r>
            <a:r>
              <a:rPr lang="et-EE" dirty="0"/>
              <a:t> </a:t>
            </a:r>
          </a:p>
          <a:p>
            <a:endParaRPr lang="et-EE" dirty="0"/>
          </a:p>
          <a:p>
            <a:pPr marL="0" indent="0">
              <a:buNone/>
            </a:pPr>
            <a:endParaRPr lang="et-EE" dirty="0"/>
          </a:p>
        </p:txBody>
      </p:sp>
    </p:spTree>
    <p:extLst>
      <p:ext uri="{BB962C8B-B14F-4D97-AF65-F5344CB8AC3E}">
        <p14:creationId xmlns:p14="http://schemas.microsoft.com/office/powerpoint/2010/main" val="1284096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682662" y="74180"/>
            <a:ext cx="10515600" cy="1325563"/>
          </a:xfrm>
        </p:spPr>
        <p:txBody>
          <a:bodyPr/>
          <a:lstStyle/>
          <a:p>
            <a:pPr algn="ctr"/>
            <a:r>
              <a:rPr lang="et-EE" b="1" dirty="0"/>
              <a:t>Peamised</a:t>
            </a:r>
            <a:r>
              <a:rPr lang="et-EE" dirty="0"/>
              <a:t> </a:t>
            </a:r>
            <a:r>
              <a:rPr lang="et-EE" b="1" dirty="0"/>
              <a:t>kommunikatsiooni</a:t>
            </a:r>
            <a:r>
              <a:rPr lang="et-EE" dirty="0"/>
              <a:t>tegevused 2020</a:t>
            </a:r>
          </a:p>
        </p:txBody>
      </p:sp>
      <p:sp>
        <p:nvSpPr>
          <p:cNvPr id="3" name="Sisu kohatäide 2"/>
          <p:cNvSpPr>
            <a:spLocks noGrp="1"/>
          </p:cNvSpPr>
          <p:nvPr>
            <p:ph idx="1"/>
          </p:nvPr>
        </p:nvSpPr>
        <p:spPr>
          <a:xfrm>
            <a:off x="527124" y="1753034"/>
            <a:ext cx="10826675" cy="4486275"/>
          </a:xfrm>
        </p:spPr>
        <p:txBody>
          <a:bodyPr>
            <a:normAutofit fontScale="85000" lnSpcReduction="10000"/>
          </a:bodyPr>
          <a:lstStyle/>
          <a:p>
            <a:r>
              <a:rPr lang="et-EE" b="1" dirty="0"/>
              <a:t>COVID19 kriisiinfo </a:t>
            </a:r>
            <a:r>
              <a:rPr lang="et-EE" dirty="0"/>
              <a:t>vahendamine </a:t>
            </a:r>
            <a:r>
              <a:rPr lang="et-EE" dirty="0" err="1"/>
              <a:t>EPIKoja</a:t>
            </a:r>
            <a:r>
              <a:rPr lang="et-EE" dirty="0"/>
              <a:t> kanalites</a:t>
            </a:r>
          </a:p>
          <a:p>
            <a:r>
              <a:rPr lang="et-EE" dirty="0"/>
              <a:t>3 ligipääsetavat </a:t>
            </a:r>
            <a:r>
              <a:rPr lang="et-EE" b="1" dirty="0"/>
              <a:t>infopäeva</a:t>
            </a:r>
            <a:r>
              <a:rPr lang="et-EE" dirty="0"/>
              <a:t> puuetega inimestele 10.06 veebis ja 07.09 Rakveres/veebis, 18.11 veebis ning </a:t>
            </a:r>
            <a:r>
              <a:rPr lang="et-EE" b="1" dirty="0" err="1"/>
              <a:t>järelvaatamise</a:t>
            </a:r>
            <a:r>
              <a:rPr lang="et-EE" dirty="0"/>
              <a:t> võimalus.</a:t>
            </a:r>
          </a:p>
          <a:p>
            <a:r>
              <a:rPr lang="en-GB" dirty="0" err="1"/>
              <a:t>EPIKoja</a:t>
            </a:r>
            <a:r>
              <a:rPr lang="en-GB" dirty="0"/>
              <a:t> </a:t>
            </a:r>
            <a:r>
              <a:rPr lang="en-GB" dirty="0" err="1"/>
              <a:t>uue</a:t>
            </a:r>
            <a:r>
              <a:rPr lang="en-GB" dirty="0"/>
              <a:t> </a:t>
            </a:r>
            <a:r>
              <a:rPr lang="en-GB" b="1" dirty="0" err="1"/>
              <a:t>kodulehekül</a:t>
            </a:r>
            <a:r>
              <a:rPr lang="et-EE" b="1" dirty="0" err="1"/>
              <a:t>je</a:t>
            </a:r>
            <a:r>
              <a:rPr lang="et-EE" b="1" dirty="0"/>
              <a:t> tõlge ingl ja vene k</a:t>
            </a:r>
            <a:r>
              <a:rPr lang="et-EE" dirty="0"/>
              <a:t>, kodulehe külastajaid 2020 43 864</a:t>
            </a:r>
            <a:endParaRPr lang="en-GB" dirty="0"/>
          </a:p>
          <a:p>
            <a:r>
              <a:rPr lang="en-GB" dirty="0" err="1"/>
              <a:t>EPIKoja</a:t>
            </a:r>
            <a:r>
              <a:rPr lang="en-GB" dirty="0"/>
              <a:t> </a:t>
            </a:r>
            <a:r>
              <a:rPr lang="en-GB" b="1" dirty="0"/>
              <a:t>Podcast</a:t>
            </a:r>
            <a:r>
              <a:rPr lang="en-GB" dirty="0"/>
              <a:t> </a:t>
            </a:r>
            <a:r>
              <a:rPr lang="en-GB" b="1" dirty="0" err="1"/>
              <a:t>ehk</a:t>
            </a:r>
            <a:r>
              <a:rPr lang="en-GB" b="1" dirty="0"/>
              <a:t> </a:t>
            </a:r>
            <a:r>
              <a:rPr lang="en-GB" b="1" dirty="0" err="1"/>
              <a:t>taskuhääling</a:t>
            </a:r>
            <a:r>
              <a:rPr lang="en-GB" dirty="0"/>
              <a:t>, </a:t>
            </a:r>
            <a:r>
              <a:rPr lang="et-EE" dirty="0"/>
              <a:t>4</a:t>
            </a:r>
            <a:r>
              <a:rPr lang="en-GB" dirty="0"/>
              <a:t> </a:t>
            </a:r>
            <a:r>
              <a:rPr lang="en-GB" dirty="0" err="1"/>
              <a:t>episoodi</a:t>
            </a:r>
            <a:r>
              <a:rPr lang="en-GB" dirty="0"/>
              <a:t>, </a:t>
            </a:r>
            <a:r>
              <a:rPr lang="et-EE" dirty="0"/>
              <a:t>kuulajaid kokku 898</a:t>
            </a:r>
            <a:endParaRPr lang="en-GB" dirty="0"/>
          </a:p>
          <a:p>
            <a:r>
              <a:rPr lang="en-GB" dirty="0"/>
              <a:t> </a:t>
            </a:r>
            <a:r>
              <a:rPr lang="et-EE" b="1" dirty="0"/>
              <a:t>Ajakiri „Sinuga“ </a:t>
            </a:r>
            <a:r>
              <a:rPr lang="et-EE" dirty="0"/>
              <a:t>esimese</a:t>
            </a:r>
            <a:r>
              <a:rPr lang="et-EE" b="1" dirty="0"/>
              <a:t> </a:t>
            </a:r>
            <a:r>
              <a:rPr lang="et-EE" b="1" dirty="0" err="1"/>
              <a:t>digiajakirja</a:t>
            </a:r>
            <a:r>
              <a:rPr lang="et-EE" dirty="0"/>
              <a:t> loomine (1244 lugejat) ja</a:t>
            </a:r>
            <a:r>
              <a:rPr lang="en-GB" dirty="0"/>
              <a:t> </a:t>
            </a:r>
            <a:r>
              <a:rPr lang="et-EE" b="1" dirty="0"/>
              <a:t>KOV erinumber</a:t>
            </a:r>
            <a:endParaRPr lang="en-GB" b="1" dirty="0"/>
          </a:p>
          <a:p>
            <a:r>
              <a:rPr lang="et-EE" dirty="0" err="1"/>
              <a:t>EPIKoja</a:t>
            </a:r>
            <a:r>
              <a:rPr lang="et-EE" dirty="0"/>
              <a:t> </a:t>
            </a:r>
            <a:r>
              <a:rPr lang="et-EE" dirty="0" err="1"/>
              <a:t>igakui</a:t>
            </a:r>
            <a:r>
              <a:rPr lang="en-GB" dirty="0"/>
              <a:t>ne</a:t>
            </a:r>
            <a:r>
              <a:rPr lang="et-EE" dirty="0"/>
              <a:t> </a:t>
            </a:r>
            <a:r>
              <a:rPr lang="et-EE" b="1" dirty="0" err="1"/>
              <a:t>e-uudiski</a:t>
            </a:r>
            <a:r>
              <a:rPr lang="en-GB" b="1" dirty="0" err="1"/>
              <a:t>ri</a:t>
            </a:r>
            <a:r>
              <a:rPr lang="en-GB" dirty="0"/>
              <a:t>.</a:t>
            </a:r>
            <a:r>
              <a:rPr lang="et-EE" dirty="0"/>
              <a:t> </a:t>
            </a:r>
            <a:r>
              <a:rPr lang="fi-FI" dirty="0" err="1"/>
              <a:t>Tellijaid</a:t>
            </a:r>
            <a:r>
              <a:rPr lang="fi-FI" dirty="0"/>
              <a:t> 31.12.</a:t>
            </a:r>
            <a:r>
              <a:rPr lang="et-EE" dirty="0"/>
              <a:t>20</a:t>
            </a:r>
            <a:r>
              <a:rPr lang="fi-FI" dirty="0"/>
              <a:t> </a:t>
            </a:r>
            <a:r>
              <a:rPr lang="fi-FI" dirty="0" err="1"/>
              <a:t>seisuga</a:t>
            </a:r>
            <a:r>
              <a:rPr lang="fi-FI" dirty="0"/>
              <a:t> </a:t>
            </a:r>
            <a:r>
              <a:rPr lang="et-EE" dirty="0"/>
              <a:t>631</a:t>
            </a:r>
            <a:r>
              <a:rPr lang="fi-FI" dirty="0"/>
              <a:t> (31.12.1</a:t>
            </a:r>
            <a:r>
              <a:rPr lang="et-EE" dirty="0"/>
              <a:t>9</a:t>
            </a:r>
            <a:r>
              <a:rPr lang="fi-FI" dirty="0"/>
              <a:t> </a:t>
            </a:r>
            <a:r>
              <a:rPr lang="et-EE" dirty="0"/>
              <a:t>523)</a:t>
            </a:r>
          </a:p>
          <a:p>
            <a:r>
              <a:rPr lang="et-EE" dirty="0" err="1"/>
              <a:t>EPIKoja</a:t>
            </a:r>
            <a:r>
              <a:rPr lang="et-EE" dirty="0"/>
              <a:t> </a:t>
            </a:r>
            <a:r>
              <a:rPr lang="et-EE" b="1" dirty="0" err="1"/>
              <a:t>YouTube</a:t>
            </a:r>
            <a:r>
              <a:rPr lang="et-EE" dirty="0"/>
              <a:t> kanali aktiivsem kasutuselevõtt, vaatamisi 31.12.20 seisuga 6800</a:t>
            </a:r>
            <a:endParaRPr lang="en-GB" dirty="0"/>
          </a:p>
          <a:p>
            <a:pPr lvl="0"/>
            <a:r>
              <a:rPr lang="en-GB" b="1" dirty="0"/>
              <a:t>FB </a:t>
            </a:r>
            <a:r>
              <a:rPr lang="en-GB" b="1" dirty="0" err="1"/>
              <a:t>koduleht</a:t>
            </a:r>
            <a:r>
              <a:rPr lang="en-GB" b="1" dirty="0"/>
              <a:t> </a:t>
            </a:r>
            <a:r>
              <a:rPr lang="en-GB" dirty="0"/>
              <a:t>31.12.</a:t>
            </a:r>
            <a:r>
              <a:rPr lang="et-EE" dirty="0"/>
              <a:t>20</a:t>
            </a:r>
            <a:r>
              <a:rPr lang="en-GB" dirty="0"/>
              <a:t> </a:t>
            </a:r>
            <a:r>
              <a:rPr lang="en-GB" dirty="0" err="1"/>
              <a:t>seisuga</a:t>
            </a:r>
            <a:r>
              <a:rPr lang="en-GB" dirty="0"/>
              <a:t> 2</a:t>
            </a:r>
            <a:r>
              <a:rPr lang="et-EE" dirty="0"/>
              <a:t>632</a:t>
            </a:r>
            <a:r>
              <a:rPr lang="en-GB" dirty="0"/>
              <a:t> </a:t>
            </a:r>
            <a:r>
              <a:rPr lang="en-GB" dirty="0" err="1"/>
              <a:t>jälgijat</a:t>
            </a:r>
            <a:r>
              <a:rPr lang="en-GB" dirty="0"/>
              <a:t> (31.12.1</a:t>
            </a:r>
            <a:r>
              <a:rPr lang="et-EE" dirty="0"/>
              <a:t>9</a:t>
            </a:r>
            <a:r>
              <a:rPr lang="en-GB" dirty="0"/>
              <a:t> </a:t>
            </a:r>
            <a:r>
              <a:rPr lang="et-EE" dirty="0"/>
              <a:t>2077</a:t>
            </a:r>
            <a:r>
              <a:rPr lang="en-GB" dirty="0"/>
              <a:t>).</a:t>
            </a:r>
            <a:r>
              <a:rPr lang="et-EE" dirty="0"/>
              <a:t> </a:t>
            </a:r>
            <a:endParaRPr lang="en-GB" dirty="0"/>
          </a:p>
          <a:p>
            <a:r>
              <a:rPr lang="et-EE" b="1" dirty="0"/>
              <a:t>50</a:t>
            </a:r>
            <a:r>
              <a:rPr lang="et-EE" dirty="0"/>
              <a:t> </a:t>
            </a:r>
            <a:r>
              <a:rPr lang="en-GB" dirty="0" err="1"/>
              <a:t>intervjuud</a:t>
            </a:r>
            <a:r>
              <a:rPr lang="en-GB" dirty="0"/>
              <a:t>, </a:t>
            </a:r>
            <a:r>
              <a:rPr lang="et-EE" dirty="0"/>
              <a:t>kommentaari, pressiteadet või artiklit </a:t>
            </a:r>
            <a:r>
              <a:rPr lang="en-GB" b="1" dirty="0" err="1"/>
              <a:t>avalikus</a:t>
            </a:r>
            <a:r>
              <a:rPr lang="en-GB" b="1" dirty="0"/>
              <a:t> </a:t>
            </a:r>
            <a:r>
              <a:rPr lang="et-EE" b="1" dirty="0"/>
              <a:t>mee</a:t>
            </a:r>
            <a:r>
              <a:rPr lang="en-GB" b="1" dirty="0" err="1"/>
              <a:t>dias</a:t>
            </a:r>
            <a:endParaRPr lang="et-EE" b="1" dirty="0"/>
          </a:p>
          <a:p>
            <a:r>
              <a:rPr lang="et-EE" b="1" dirty="0"/>
              <a:t>Videokampaania</a:t>
            </a:r>
            <a:r>
              <a:rPr lang="et-EE" dirty="0"/>
              <a:t> sotsiaalmeedias „Terve elu eriolukorras“ detsembris 2020</a:t>
            </a:r>
          </a:p>
          <a:p>
            <a:pPr marL="0" indent="0">
              <a:buNone/>
            </a:pPr>
            <a:endParaRPr lang="et-EE" dirty="0"/>
          </a:p>
        </p:txBody>
      </p:sp>
    </p:spTree>
    <p:extLst>
      <p:ext uri="{BB962C8B-B14F-4D97-AF65-F5344CB8AC3E}">
        <p14:creationId xmlns:p14="http://schemas.microsoft.com/office/powerpoint/2010/main" val="2564452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27125" y="-62345"/>
            <a:ext cx="10515600" cy="1325563"/>
          </a:xfrm>
        </p:spPr>
        <p:txBody>
          <a:bodyPr/>
          <a:lstStyle/>
          <a:p>
            <a:pPr algn="ctr"/>
            <a:r>
              <a:rPr lang="et-EE" dirty="0"/>
              <a:t>Peamised </a:t>
            </a:r>
            <a:r>
              <a:rPr lang="et-EE" b="1" dirty="0"/>
              <a:t>välissuhete </a:t>
            </a:r>
            <a:r>
              <a:rPr lang="et-EE" dirty="0"/>
              <a:t>tegevused 2020</a:t>
            </a:r>
          </a:p>
        </p:txBody>
      </p:sp>
      <p:sp>
        <p:nvSpPr>
          <p:cNvPr id="3" name="Sisu kohatäide 2"/>
          <p:cNvSpPr>
            <a:spLocks noGrp="1"/>
          </p:cNvSpPr>
          <p:nvPr>
            <p:ph idx="1"/>
          </p:nvPr>
        </p:nvSpPr>
        <p:spPr>
          <a:xfrm>
            <a:off x="527125" y="1153392"/>
            <a:ext cx="10826675" cy="5023572"/>
          </a:xfrm>
        </p:spPr>
        <p:txBody>
          <a:bodyPr>
            <a:normAutofit/>
          </a:bodyPr>
          <a:lstStyle/>
          <a:p>
            <a:endParaRPr lang="et-EE" dirty="0">
              <a:solidFill>
                <a:srgbClr val="FF0000"/>
              </a:solidFill>
            </a:endParaRPr>
          </a:p>
          <a:p>
            <a:r>
              <a:rPr lang="et-EE" dirty="0"/>
              <a:t>Osalemine Euroopa Puude Foorumi EDF </a:t>
            </a:r>
            <a:r>
              <a:rPr lang="en-GB" dirty="0" err="1"/>
              <a:t>töös</a:t>
            </a:r>
            <a:r>
              <a:rPr lang="en-GB" dirty="0"/>
              <a:t> </a:t>
            </a:r>
            <a:r>
              <a:rPr lang="et-EE" dirty="0"/>
              <a:t>Brüsselis ja videosilla kaudu</a:t>
            </a:r>
            <a:r>
              <a:rPr lang="en-GB" dirty="0"/>
              <a:t> (</a:t>
            </a:r>
            <a:r>
              <a:rPr lang="en-GB" dirty="0" err="1"/>
              <a:t>Toomas</a:t>
            </a:r>
            <a:r>
              <a:rPr lang="en-GB" dirty="0"/>
              <a:t> </a:t>
            </a:r>
            <a:r>
              <a:rPr lang="en-GB" dirty="0" err="1"/>
              <a:t>Mihkelson</a:t>
            </a:r>
            <a:r>
              <a:rPr lang="en-GB" dirty="0"/>
              <a:t>, </a:t>
            </a:r>
            <a:r>
              <a:rPr lang="en-GB" dirty="0" err="1"/>
              <a:t>Jakob</a:t>
            </a:r>
            <a:r>
              <a:rPr lang="en-GB" dirty="0"/>
              <a:t> Rosin, </a:t>
            </a:r>
            <a:r>
              <a:rPr lang="en-GB" dirty="0" err="1"/>
              <a:t>Meelis</a:t>
            </a:r>
            <a:r>
              <a:rPr lang="en-GB" dirty="0"/>
              <a:t> </a:t>
            </a:r>
            <a:r>
              <a:rPr lang="en-GB" dirty="0" err="1"/>
              <a:t>Joost</a:t>
            </a:r>
            <a:r>
              <a:rPr lang="et-EE" dirty="0"/>
              <a:t>, Tauno </a:t>
            </a:r>
            <a:r>
              <a:rPr lang="et-EE" dirty="0" err="1"/>
              <a:t>Asuja</a:t>
            </a:r>
            <a:r>
              <a:rPr lang="et-EE" dirty="0"/>
              <a:t> (saatja)</a:t>
            </a:r>
            <a:r>
              <a:rPr lang="en-GB" dirty="0"/>
              <a:t>)</a:t>
            </a:r>
            <a:endParaRPr lang="et-EE" dirty="0"/>
          </a:p>
          <a:p>
            <a:r>
              <a:rPr lang="en-GB" dirty="0" err="1"/>
              <a:t>Osalemine</a:t>
            </a:r>
            <a:r>
              <a:rPr lang="en-GB" dirty="0"/>
              <a:t> </a:t>
            </a:r>
            <a:r>
              <a:rPr lang="et-EE" dirty="0"/>
              <a:t>Euroopa Patsientide Foorumi EPF töös videosilla kaudu (Meelis </a:t>
            </a:r>
            <a:r>
              <a:rPr lang="et-EE" dirty="0" err="1"/>
              <a:t>Joost</a:t>
            </a:r>
            <a:r>
              <a:rPr lang="et-EE" dirty="0"/>
              <a:t>, Janek </a:t>
            </a:r>
            <a:r>
              <a:rPr lang="et-EE" dirty="0" err="1"/>
              <a:t>Kapper</a:t>
            </a:r>
            <a:r>
              <a:rPr lang="et-EE" dirty="0"/>
              <a:t>)</a:t>
            </a:r>
            <a:r>
              <a:rPr lang="en-GB" dirty="0"/>
              <a:t>.  </a:t>
            </a:r>
            <a:r>
              <a:rPr lang="et-EE" dirty="0"/>
              <a:t>Esindatud</a:t>
            </a:r>
            <a:r>
              <a:rPr lang="en-GB" dirty="0"/>
              <a:t> </a:t>
            </a:r>
            <a:r>
              <a:rPr lang="en-GB" dirty="0" err="1"/>
              <a:t>digitervise</a:t>
            </a:r>
            <a:r>
              <a:rPr lang="en-GB" dirty="0"/>
              <a:t> </a:t>
            </a:r>
            <a:r>
              <a:rPr lang="en-GB" dirty="0" err="1"/>
              <a:t>töörühmas</a:t>
            </a:r>
            <a:r>
              <a:rPr lang="en-GB" dirty="0"/>
              <a:t> (</a:t>
            </a:r>
            <a:r>
              <a:rPr lang="en-GB" dirty="0" err="1"/>
              <a:t>Janek</a:t>
            </a:r>
            <a:r>
              <a:rPr lang="en-GB" dirty="0"/>
              <a:t> </a:t>
            </a:r>
            <a:r>
              <a:rPr lang="en-GB" dirty="0" err="1"/>
              <a:t>Kapper</a:t>
            </a:r>
            <a:r>
              <a:rPr lang="en-GB" dirty="0"/>
              <a:t>). </a:t>
            </a:r>
            <a:endParaRPr lang="et-EE" dirty="0"/>
          </a:p>
          <a:p>
            <a:r>
              <a:rPr lang="en-GB" dirty="0" err="1"/>
              <a:t>Osalemine</a:t>
            </a:r>
            <a:r>
              <a:rPr lang="en-GB" dirty="0"/>
              <a:t> </a:t>
            </a:r>
            <a:r>
              <a:rPr lang="en-GB" dirty="0" err="1"/>
              <a:t>virtuaalsel</a:t>
            </a:r>
            <a:r>
              <a:rPr lang="en-GB" dirty="0"/>
              <a:t> </a:t>
            </a:r>
            <a:r>
              <a:rPr lang="en-GB" dirty="0" err="1"/>
              <a:t>Gasteini</a:t>
            </a:r>
            <a:r>
              <a:rPr lang="en-GB" dirty="0"/>
              <a:t> </a:t>
            </a:r>
            <a:r>
              <a:rPr lang="en-GB" dirty="0" err="1"/>
              <a:t>Euroopa</a:t>
            </a:r>
            <a:r>
              <a:rPr lang="en-GB" dirty="0"/>
              <a:t> </a:t>
            </a:r>
            <a:r>
              <a:rPr lang="en-GB" dirty="0" err="1"/>
              <a:t>Tervisefoorumil</a:t>
            </a:r>
            <a:r>
              <a:rPr lang="en-GB" dirty="0"/>
              <a:t> 30.sept - 2 </a:t>
            </a:r>
            <a:r>
              <a:rPr lang="en-GB" dirty="0" err="1"/>
              <a:t>okt</a:t>
            </a:r>
            <a:r>
              <a:rPr lang="en-GB" dirty="0"/>
              <a:t>. (</a:t>
            </a:r>
            <a:r>
              <a:rPr lang="en-GB" dirty="0" err="1"/>
              <a:t>Meelis</a:t>
            </a:r>
            <a:r>
              <a:rPr lang="en-GB" dirty="0"/>
              <a:t> </a:t>
            </a:r>
            <a:r>
              <a:rPr lang="en-GB" dirty="0" err="1"/>
              <a:t>Joost</a:t>
            </a:r>
            <a:r>
              <a:rPr lang="en-GB" dirty="0"/>
              <a:t>)</a:t>
            </a:r>
          </a:p>
          <a:p>
            <a:r>
              <a:rPr lang="en-GB" dirty="0" err="1"/>
              <a:t>Osalemine</a:t>
            </a:r>
            <a:r>
              <a:rPr lang="en-GB" dirty="0"/>
              <a:t> EL </a:t>
            </a:r>
            <a:r>
              <a:rPr lang="en-GB" dirty="0" err="1"/>
              <a:t>puuetega</a:t>
            </a:r>
            <a:r>
              <a:rPr lang="en-GB" dirty="0"/>
              <a:t> </a:t>
            </a:r>
            <a:r>
              <a:rPr lang="en-GB" dirty="0" err="1"/>
              <a:t>inimeste</a:t>
            </a:r>
            <a:r>
              <a:rPr lang="en-GB" dirty="0"/>
              <a:t> </a:t>
            </a:r>
            <a:r>
              <a:rPr lang="en-GB" dirty="0" err="1"/>
              <a:t>päeva</a:t>
            </a:r>
            <a:r>
              <a:rPr lang="en-GB" dirty="0"/>
              <a:t> </a:t>
            </a:r>
            <a:r>
              <a:rPr lang="en-GB" dirty="0" err="1"/>
              <a:t>virtuaalkonverentsil</a:t>
            </a:r>
            <a:r>
              <a:rPr lang="en-GB" dirty="0"/>
              <a:t> 1.-2 </a:t>
            </a:r>
            <a:r>
              <a:rPr lang="en-GB" dirty="0" err="1"/>
              <a:t>dets</a:t>
            </a:r>
            <a:r>
              <a:rPr lang="en-GB" dirty="0"/>
              <a:t> (</a:t>
            </a:r>
            <a:r>
              <a:rPr lang="en-GB" dirty="0" err="1"/>
              <a:t>Toomas</a:t>
            </a:r>
            <a:r>
              <a:rPr lang="en-GB" dirty="0"/>
              <a:t> </a:t>
            </a:r>
            <a:r>
              <a:rPr lang="en-GB" dirty="0" err="1"/>
              <a:t>Mihkelson</a:t>
            </a:r>
            <a:r>
              <a:rPr lang="en-GB" dirty="0"/>
              <a:t>)</a:t>
            </a:r>
          </a:p>
          <a:p>
            <a:endParaRPr lang="en-GB" dirty="0"/>
          </a:p>
          <a:p>
            <a:endParaRPr lang="en-GB" dirty="0"/>
          </a:p>
          <a:p>
            <a:endParaRPr lang="en-GB" dirty="0"/>
          </a:p>
          <a:p>
            <a:pPr lvl="0"/>
            <a:endParaRPr lang="et-EE" dirty="0"/>
          </a:p>
        </p:txBody>
      </p:sp>
    </p:spTree>
    <p:extLst>
      <p:ext uri="{BB962C8B-B14F-4D97-AF65-F5344CB8AC3E}">
        <p14:creationId xmlns:p14="http://schemas.microsoft.com/office/powerpoint/2010/main" val="4007088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178089"/>
            <a:ext cx="10515600" cy="1325563"/>
          </a:xfrm>
        </p:spPr>
        <p:txBody>
          <a:bodyPr/>
          <a:lstStyle/>
          <a:p>
            <a:r>
              <a:rPr lang="et-EE" dirty="0"/>
              <a:t>Olulisemad </a:t>
            </a:r>
            <a:r>
              <a:rPr lang="et-EE" b="1" dirty="0"/>
              <a:t>arendustegevused</a:t>
            </a:r>
            <a:r>
              <a:rPr lang="et-EE" dirty="0"/>
              <a:t> 2020</a:t>
            </a:r>
          </a:p>
        </p:txBody>
      </p:sp>
      <p:sp>
        <p:nvSpPr>
          <p:cNvPr id="3" name="Sisu kohatäide 2"/>
          <p:cNvSpPr>
            <a:spLocks noGrp="1"/>
          </p:cNvSpPr>
          <p:nvPr>
            <p:ph idx="1"/>
          </p:nvPr>
        </p:nvSpPr>
        <p:spPr>
          <a:xfrm>
            <a:off x="509155" y="1340427"/>
            <a:ext cx="10844645" cy="4779818"/>
          </a:xfrm>
        </p:spPr>
        <p:txBody>
          <a:bodyPr>
            <a:normAutofit fontScale="92500" lnSpcReduction="20000"/>
          </a:bodyPr>
          <a:lstStyle/>
          <a:p>
            <a:pPr marL="0" indent="0">
              <a:buNone/>
            </a:pPr>
            <a:endParaRPr lang="et-EE" dirty="0"/>
          </a:p>
          <a:p>
            <a:r>
              <a:rPr lang="et-EE" dirty="0" err="1"/>
              <a:t>EPIKoja</a:t>
            </a:r>
            <a:r>
              <a:rPr lang="et-EE" dirty="0"/>
              <a:t> võrgustiku ja </a:t>
            </a:r>
            <a:r>
              <a:rPr lang="et-EE" dirty="0" err="1"/>
              <a:t>SoM</a:t>
            </a:r>
            <a:r>
              <a:rPr lang="et-EE" dirty="0"/>
              <a:t> </a:t>
            </a:r>
            <a:r>
              <a:rPr lang="et-EE" b="1" dirty="0"/>
              <a:t>strateegilise partnerluse </a:t>
            </a:r>
            <a:r>
              <a:rPr lang="et-EE" dirty="0" err="1"/>
              <a:t>kävitamine</a:t>
            </a:r>
            <a:r>
              <a:rPr lang="et-EE" dirty="0"/>
              <a:t> koostöös </a:t>
            </a:r>
            <a:r>
              <a:rPr lang="et-EE" dirty="0" err="1"/>
              <a:t>EPIFondiga</a:t>
            </a:r>
            <a:endParaRPr lang="et-EE" dirty="0"/>
          </a:p>
          <a:p>
            <a:r>
              <a:rPr lang="et-EE" dirty="0" err="1"/>
              <a:t>EPIKoja</a:t>
            </a:r>
            <a:r>
              <a:rPr lang="et-EE" dirty="0"/>
              <a:t> võrgustikule </a:t>
            </a:r>
            <a:r>
              <a:rPr lang="et-EE" b="1" dirty="0"/>
              <a:t>uue </a:t>
            </a:r>
            <a:r>
              <a:rPr lang="et-EE" b="1" dirty="0" err="1"/>
              <a:t>rahastusmudeli</a:t>
            </a:r>
            <a:r>
              <a:rPr lang="et-EE" b="1" dirty="0"/>
              <a:t> </a:t>
            </a:r>
            <a:r>
              <a:rPr lang="et-EE" dirty="0"/>
              <a:t>väljatöötamine</a:t>
            </a:r>
          </a:p>
          <a:p>
            <a:r>
              <a:rPr lang="et-EE" dirty="0"/>
              <a:t>COVID19 kriisiga toimetuleku </a:t>
            </a:r>
            <a:r>
              <a:rPr lang="et-EE" b="1" dirty="0"/>
              <a:t>uuring</a:t>
            </a:r>
            <a:r>
              <a:rPr lang="et-EE" dirty="0"/>
              <a:t> puuetega inimeste hulgas</a:t>
            </a:r>
          </a:p>
          <a:p>
            <a:r>
              <a:rPr lang="et-EE" b="1" dirty="0"/>
              <a:t>1 koolitus </a:t>
            </a:r>
            <a:r>
              <a:rPr lang="et-EE" dirty="0" err="1"/>
              <a:t>EPIKoja</a:t>
            </a:r>
            <a:r>
              <a:rPr lang="et-EE" dirty="0"/>
              <a:t> liikmetele </a:t>
            </a:r>
            <a:r>
              <a:rPr lang="en-GB" dirty="0"/>
              <a:t>0</a:t>
            </a:r>
            <a:r>
              <a:rPr lang="et-EE" dirty="0"/>
              <a:t>7-8</a:t>
            </a:r>
            <a:r>
              <a:rPr lang="en-GB" dirty="0"/>
              <a:t>.10 </a:t>
            </a:r>
            <a:r>
              <a:rPr lang="en-GB" dirty="0" err="1"/>
              <a:t>Tallinnas</a:t>
            </a:r>
            <a:r>
              <a:rPr lang="en-GB" dirty="0"/>
              <a:t> </a:t>
            </a:r>
            <a:r>
              <a:rPr lang="et-EE" dirty="0"/>
              <a:t>ja Tartus (</a:t>
            </a:r>
            <a:r>
              <a:rPr lang="et-EE" dirty="0" err="1"/>
              <a:t>EPIFondi</a:t>
            </a:r>
            <a:r>
              <a:rPr lang="et-EE" dirty="0"/>
              <a:t> uus </a:t>
            </a:r>
            <a:r>
              <a:rPr lang="et-EE" dirty="0" err="1"/>
              <a:t>rahastusmudel</a:t>
            </a:r>
            <a:r>
              <a:rPr lang="en-GB" dirty="0"/>
              <a:t>)</a:t>
            </a:r>
          </a:p>
          <a:p>
            <a:r>
              <a:rPr lang="en-GB" b="1" dirty="0"/>
              <a:t>2 </a:t>
            </a:r>
            <a:r>
              <a:rPr lang="en-GB" b="1" dirty="0" err="1"/>
              <a:t>EPIKoja</a:t>
            </a:r>
            <a:r>
              <a:rPr lang="en-GB" b="1" dirty="0"/>
              <a:t> </a:t>
            </a:r>
            <a:r>
              <a:rPr lang="en-GB" b="1" dirty="0" err="1"/>
              <a:t>liikmeklubi</a:t>
            </a:r>
            <a:r>
              <a:rPr lang="en-GB" b="1" dirty="0"/>
              <a:t> </a:t>
            </a:r>
            <a:r>
              <a:rPr lang="et-EE" dirty="0"/>
              <a:t>20</a:t>
            </a:r>
            <a:r>
              <a:rPr lang="en-GB" dirty="0"/>
              <a:t>.0</a:t>
            </a:r>
            <a:r>
              <a:rPr lang="et-EE" dirty="0"/>
              <a:t>4</a:t>
            </a:r>
            <a:r>
              <a:rPr lang="en-GB" dirty="0"/>
              <a:t> </a:t>
            </a:r>
            <a:r>
              <a:rPr lang="et-EE" dirty="0"/>
              <a:t>virtuaalselt</a:t>
            </a:r>
            <a:r>
              <a:rPr lang="en-GB" dirty="0"/>
              <a:t> </a:t>
            </a:r>
            <a:r>
              <a:rPr lang="en-GB" dirty="0" err="1"/>
              <a:t>ja</a:t>
            </a:r>
            <a:r>
              <a:rPr lang="en-GB" dirty="0"/>
              <a:t> 2</a:t>
            </a:r>
            <a:r>
              <a:rPr lang="et-EE" dirty="0"/>
              <a:t>4</a:t>
            </a:r>
            <a:r>
              <a:rPr lang="en-GB" dirty="0"/>
              <a:t>.</a:t>
            </a:r>
            <a:r>
              <a:rPr lang="et-EE" dirty="0"/>
              <a:t>09</a:t>
            </a:r>
            <a:r>
              <a:rPr lang="en-GB" dirty="0"/>
              <a:t> </a:t>
            </a:r>
            <a:r>
              <a:rPr lang="et-EE" dirty="0"/>
              <a:t>Paides</a:t>
            </a:r>
            <a:endParaRPr lang="en-GB" dirty="0"/>
          </a:p>
          <a:p>
            <a:r>
              <a:rPr lang="en-GB" b="1" dirty="0" err="1"/>
              <a:t>EPIKoja</a:t>
            </a:r>
            <a:r>
              <a:rPr lang="en-GB" b="1" dirty="0"/>
              <a:t> </a:t>
            </a:r>
            <a:r>
              <a:rPr lang="en-GB" b="1" dirty="0" err="1"/>
              <a:t>suvekool</a:t>
            </a:r>
            <a:r>
              <a:rPr lang="en-GB" b="1" dirty="0"/>
              <a:t> </a:t>
            </a:r>
            <a:r>
              <a:rPr lang="et-EE" b="1" dirty="0"/>
              <a:t>Pühajärvel</a:t>
            </a:r>
            <a:r>
              <a:rPr lang="en-GB" dirty="0"/>
              <a:t> </a:t>
            </a:r>
            <a:r>
              <a:rPr lang="en-GB" dirty="0" err="1"/>
              <a:t>koostöös</a:t>
            </a:r>
            <a:r>
              <a:rPr lang="en-GB" dirty="0"/>
              <a:t> </a:t>
            </a:r>
            <a:r>
              <a:rPr lang="et-EE" dirty="0" err="1"/>
              <a:t>Valg</a:t>
            </a:r>
            <a:r>
              <a:rPr lang="en-GB" dirty="0" err="1"/>
              <a:t>amaa</a:t>
            </a:r>
            <a:r>
              <a:rPr lang="en-GB" dirty="0"/>
              <a:t> PIK-</a:t>
            </a:r>
            <a:r>
              <a:rPr lang="en-GB" dirty="0" err="1"/>
              <a:t>ga</a:t>
            </a:r>
            <a:r>
              <a:rPr lang="en-GB" dirty="0"/>
              <a:t> 1</a:t>
            </a:r>
            <a:r>
              <a:rPr lang="et-EE" dirty="0"/>
              <a:t>2</a:t>
            </a:r>
            <a:r>
              <a:rPr lang="en-GB" dirty="0"/>
              <a:t>-1</a:t>
            </a:r>
            <a:r>
              <a:rPr lang="et-EE" dirty="0"/>
              <a:t>3</a:t>
            </a:r>
            <a:r>
              <a:rPr lang="en-GB" dirty="0"/>
              <a:t>.08</a:t>
            </a:r>
            <a:endParaRPr lang="et-EE" dirty="0"/>
          </a:p>
          <a:p>
            <a:r>
              <a:rPr lang="et-EE" dirty="0"/>
              <a:t> </a:t>
            </a:r>
            <a:r>
              <a:rPr lang="et-EE" b="1" dirty="0"/>
              <a:t>2</a:t>
            </a:r>
            <a:r>
              <a:rPr lang="en-GB" b="1" dirty="0"/>
              <a:t> </a:t>
            </a:r>
            <a:r>
              <a:rPr lang="en-GB" b="1" dirty="0" err="1"/>
              <a:t>ümarlauda</a:t>
            </a:r>
            <a:r>
              <a:rPr lang="en-GB" dirty="0"/>
              <a:t>:</a:t>
            </a:r>
            <a:r>
              <a:rPr lang="et-EE" dirty="0"/>
              <a:t> </a:t>
            </a:r>
            <a:r>
              <a:rPr lang="en-GB" dirty="0" err="1"/>
              <a:t>patsiendiorganisatsioonidele</a:t>
            </a:r>
            <a:r>
              <a:rPr lang="en-GB" dirty="0"/>
              <a:t> 2</a:t>
            </a:r>
            <a:r>
              <a:rPr lang="et-EE" dirty="0"/>
              <a:t>2</a:t>
            </a:r>
            <a:r>
              <a:rPr lang="en-GB" dirty="0"/>
              <a:t>.0</a:t>
            </a:r>
            <a:r>
              <a:rPr lang="et-EE" dirty="0"/>
              <a:t>1</a:t>
            </a:r>
            <a:r>
              <a:rPr lang="en-GB" dirty="0"/>
              <a:t>, </a:t>
            </a:r>
            <a:r>
              <a:rPr lang="et-EE" dirty="0"/>
              <a:t>harvikhaiguste</a:t>
            </a:r>
            <a:r>
              <a:rPr lang="en-GB" dirty="0"/>
              <a:t> </a:t>
            </a:r>
            <a:r>
              <a:rPr lang="en-GB" dirty="0" err="1"/>
              <a:t>teemal</a:t>
            </a:r>
            <a:r>
              <a:rPr lang="en-GB" dirty="0"/>
              <a:t> 0</a:t>
            </a:r>
            <a:r>
              <a:rPr lang="et-EE" dirty="0"/>
              <a:t>2</a:t>
            </a:r>
            <a:r>
              <a:rPr lang="en-GB" dirty="0"/>
              <a:t>.03</a:t>
            </a:r>
          </a:p>
          <a:p>
            <a:r>
              <a:rPr lang="en-GB" b="1" dirty="0"/>
              <a:t>2 </a:t>
            </a:r>
            <a:r>
              <a:rPr lang="en-GB" b="1" dirty="0" err="1"/>
              <a:t>üldkoosolekut</a:t>
            </a:r>
            <a:r>
              <a:rPr lang="en-GB" b="1" dirty="0"/>
              <a:t>, </a:t>
            </a:r>
            <a:r>
              <a:rPr lang="et-EE" b="1" dirty="0"/>
              <a:t>7</a:t>
            </a:r>
            <a:r>
              <a:rPr lang="en-GB" b="1" dirty="0"/>
              <a:t> </a:t>
            </a:r>
            <a:r>
              <a:rPr lang="en-GB" b="1" dirty="0" err="1"/>
              <a:t>juhatuse</a:t>
            </a:r>
            <a:r>
              <a:rPr lang="en-GB" b="1" dirty="0"/>
              <a:t> </a:t>
            </a:r>
            <a:r>
              <a:rPr lang="en-GB" b="1" dirty="0" err="1"/>
              <a:t>koosolekut</a:t>
            </a:r>
            <a:endParaRPr lang="et-EE" b="1" dirty="0"/>
          </a:p>
          <a:p>
            <a:pPr marL="0" lvl="0" indent="0">
              <a:buNone/>
            </a:pPr>
            <a:endParaRPr lang="en-GB" b="1" dirty="0"/>
          </a:p>
        </p:txBody>
      </p:sp>
    </p:spTree>
    <p:extLst>
      <p:ext uri="{BB962C8B-B14F-4D97-AF65-F5344CB8AC3E}">
        <p14:creationId xmlns:p14="http://schemas.microsoft.com/office/powerpoint/2010/main" val="4221905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0"/>
            <a:ext cx="10515600" cy="1325563"/>
          </a:xfrm>
        </p:spPr>
        <p:txBody>
          <a:bodyPr/>
          <a:lstStyle/>
          <a:p>
            <a:pPr algn="ctr"/>
            <a:r>
              <a:rPr lang="et-EE" dirty="0"/>
              <a:t>Olulisemad </a:t>
            </a:r>
            <a:r>
              <a:rPr lang="et-EE" b="1" dirty="0"/>
              <a:t>lisaprojektid</a:t>
            </a:r>
            <a:r>
              <a:rPr lang="et-EE" dirty="0"/>
              <a:t> 2020 I</a:t>
            </a:r>
          </a:p>
        </p:txBody>
      </p:sp>
      <p:sp>
        <p:nvSpPr>
          <p:cNvPr id="3" name="Sisu kohatäide 2"/>
          <p:cNvSpPr>
            <a:spLocks noGrp="1"/>
          </p:cNvSpPr>
          <p:nvPr>
            <p:ph idx="1"/>
          </p:nvPr>
        </p:nvSpPr>
        <p:spPr>
          <a:xfrm>
            <a:off x="344245" y="1108039"/>
            <a:ext cx="11009555" cy="4853772"/>
          </a:xfrm>
        </p:spPr>
        <p:txBody>
          <a:bodyPr>
            <a:normAutofit fontScale="92500" lnSpcReduction="10000"/>
          </a:bodyPr>
          <a:lstStyle/>
          <a:p>
            <a:endParaRPr lang="et-EE" b="1" dirty="0"/>
          </a:p>
          <a:p>
            <a:r>
              <a:rPr lang="et-EE" b="1" dirty="0"/>
              <a:t>Õigusnõustamise teenus</a:t>
            </a:r>
            <a:r>
              <a:rPr lang="et-EE" dirty="0"/>
              <a:t> Justiitsministeeriumi </a:t>
            </a:r>
            <a:r>
              <a:rPr lang="et-EE" dirty="0" err="1"/>
              <a:t>rahastusel</a:t>
            </a:r>
            <a:r>
              <a:rPr lang="et-EE" dirty="0"/>
              <a:t> koostöös SA Õigusteenuste Bürooga (2017-2</a:t>
            </a:r>
            <a:r>
              <a:rPr lang="en-GB" dirty="0"/>
              <a:t>2</a:t>
            </a:r>
            <a:r>
              <a:rPr lang="et-EE" dirty="0"/>
              <a:t>)</a:t>
            </a:r>
            <a:r>
              <a:rPr lang="en-GB" dirty="0"/>
              <a:t>, </a:t>
            </a:r>
            <a:r>
              <a:rPr lang="et-EE" dirty="0"/>
              <a:t>791</a:t>
            </a:r>
            <a:r>
              <a:rPr lang="en-GB" dirty="0"/>
              <a:t>-le </a:t>
            </a:r>
            <a:r>
              <a:rPr lang="en-GB" dirty="0" err="1"/>
              <a:t>inimesele</a:t>
            </a:r>
            <a:r>
              <a:rPr lang="et-EE" dirty="0"/>
              <a:t>. Tauno</a:t>
            </a:r>
            <a:endParaRPr lang="en-GB" dirty="0"/>
          </a:p>
          <a:p>
            <a:r>
              <a:rPr lang="et-EE" b="1" dirty="0"/>
              <a:t>Töövõime hindamise</a:t>
            </a:r>
            <a:r>
              <a:rPr lang="en-GB" b="1" dirty="0"/>
              <a:t> </a:t>
            </a:r>
            <a:r>
              <a:rPr lang="en-GB" b="1" dirty="0" err="1"/>
              <a:t>ja</a:t>
            </a:r>
            <a:r>
              <a:rPr lang="en-GB" b="1" dirty="0"/>
              <a:t> </a:t>
            </a:r>
            <a:r>
              <a:rPr lang="en-GB" b="1" dirty="0" err="1"/>
              <a:t>puude</a:t>
            </a:r>
            <a:r>
              <a:rPr lang="en-GB" b="1" dirty="0"/>
              <a:t> </a:t>
            </a:r>
            <a:r>
              <a:rPr lang="en-GB" b="1" dirty="0" err="1"/>
              <a:t>tuvastamise</a:t>
            </a:r>
            <a:r>
              <a:rPr lang="en-GB" b="1" dirty="0"/>
              <a:t> </a:t>
            </a:r>
            <a:r>
              <a:rPr lang="en-GB" b="1" dirty="0" err="1"/>
              <a:t>nõustamise</a:t>
            </a:r>
            <a:r>
              <a:rPr lang="en-GB" b="1" dirty="0"/>
              <a:t> </a:t>
            </a:r>
            <a:r>
              <a:rPr lang="et-EE" b="1" dirty="0"/>
              <a:t>teenus</a:t>
            </a:r>
            <a:r>
              <a:rPr lang="et-EE" dirty="0"/>
              <a:t> (2017-21)</a:t>
            </a:r>
            <a:r>
              <a:rPr lang="en-GB" dirty="0"/>
              <a:t>,</a:t>
            </a:r>
            <a:r>
              <a:rPr lang="et-EE" dirty="0"/>
              <a:t>ESF </a:t>
            </a:r>
            <a:r>
              <a:rPr lang="et-EE" dirty="0" err="1"/>
              <a:t>rahastusel</a:t>
            </a:r>
            <a:r>
              <a:rPr lang="en-GB" dirty="0"/>
              <a:t>, </a:t>
            </a:r>
            <a:r>
              <a:rPr lang="et-EE" dirty="0"/>
              <a:t>378</a:t>
            </a:r>
            <a:r>
              <a:rPr lang="en-GB" dirty="0"/>
              <a:t>-le </a:t>
            </a:r>
            <a:r>
              <a:rPr lang="en-GB" dirty="0" err="1"/>
              <a:t>inimesele</a:t>
            </a:r>
            <a:r>
              <a:rPr lang="et-EE" dirty="0"/>
              <a:t>. Tauno/Kristi</a:t>
            </a:r>
          </a:p>
          <a:p>
            <a:r>
              <a:rPr lang="et-EE" b="1" dirty="0"/>
              <a:t>Psüühikahäirega inimeste katusorganisatsiooni </a:t>
            </a:r>
            <a:r>
              <a:rPr lang="et-EE" dirty="0"/>
              <a:t>teket ettevalmistav projekt </a:t>
            </a:r>
            <a:r>
              <a:rPr lang="et-EE" dirty="0" err="1"/>
              <a:t>EPIFond</a:t>
            </a:r>
            <a:r>
              <a:rPr lang="et-EE" dirty="0"/>
              <a:t>/</a:t>
            </a:r>
            <a:r>
              <a:rPr lang="et-EE" dirty="0" err="1"/>
              <a:t>SoM</a:t>
            </a:r>
            <a:r>
              <a:rPr lang="et-EE" dirty="0"/>
              <a:t> </a:t>
            </a:r>
            <a:r>
              <a:rPr lang="et-EE" dirty="0" err="1"/>
              <a:t>rahastusel</a:t>
            </a:r>
            <a:r>
              <a:rPr lang="et-EE" dirty="0"/>
              <a:t>. Anneli/Tauno</a:t>
            </a:r>
          </a:p>
          <a:p>
            <a:r>
              <a:rPr lang="et-EE" dirty="0"/>
              <a:t>Rahvusvahelise projekti </a:t>
            </a:r>
            <a:r>
              <a:rPr lang="et-EE" b="1" dirty="0" err="1"/>
              <a:t>SENsationalSTEM</a:t>
            </a:r>
            <a:r>
              <a:rPr lang="et-EE" dirty="0"/>
              <a:t> juhtpartnerlus – erivajadustega noorte ettevõtlusoskuste edendamine õpilasfirmade loomise kaudu, Euroopa Komisjoni </a:t>
            </a:r>
            <a:r>
              <a:rPr lang="et-EE" dirty="0" err="1"/>
              <a:t>rahastusel</a:t>
            </a:r>
            <a:r>
              <a:rPr lang="et-EE" dirty="0"/>
              <a:t>. Meelis</a:t>
            </a:r>
          </a:p>
          <a:p>
            <a:r>
              <a:rPr lang="et-EE" b="1" dirty="0"/>
              <a:t>Võrdse Kohtlemise Võrgustiku projekt VÕIVIK </a:t>
            </a:r>
            <a:r>
              <a:rPr lang="et-EE" dirty="0"/>
              <a:t>– veebi ligipääsetavuse arutelu korraldamine Arvamusfestivalil ja puutega inimeste õiguste peatüki kirjutamine üldisse inimõiguste aruandesse. Anneli/Tauno</a:t>
            </a:r>
            <a:endParaRPr lang="en-GB" dirty="0"/>
          </a:p>
          <a:p>
            <a:pPr marL="0" indent="0">
              <a:buNone/>
            </a:pPr>
            <a:endParaRPr lang="et-EE" dirty="0">
              <a:solidFill>
                <a:srgbClr val="FF0000"/>
              </a:solidFill>
            </a:endParaRPr>
          </a:p>
          <a:p>
            <a:pPr lvl="0"/>
            <a:endParaRPr lang="et-EE" dirty="0"/>
          </a:p>
        </p:txBody>
      </p:sp>
    </p:spTree>
    <p:extLst>
      <p:ext uri="{BB962C8B-B14F-4D97-AF65-F5344CB8AC3E}">
        <p14:creationId xmlns:p14="http://schemas.microsoft.com/office/powerpoint/2010/main" val="2679547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0"/>
            <a:ext cx="10515600" cy="1325563"/>
          </a:xfrm>
        </p:spPr>
        <p:txBody>
          <a:bodyPr/>
          <a:lstStyle/>
          <a:p>
            <a:pPr algn="ctr"/>
            <a:r>
              <a:rPr lang="et-EE" dirty="0"/>
              <a:t>Olulisemad </a:t>
            </a:r>
            <a:r>
              <a:rPr lang="et-EE" b="1" dirty="0"/>
              <a:t>lisaprojektid</a:t>
            </a:r>
            <a:r>
              <a:rPr lang="et-EE" dirty="0"/>
              <a:t> 2020 II</a:t>
            </a:r>
          </a:p>
        </p:txBody>
      </p:sp>
      <p:sp>
        <p:nvSpPr>
          <p:cNvPr id="3" name="Sisu kohatäide 2"/>
          <p:cNvSpPr>
            <a:spLocks noGrp="1"/>
          </p:cNvSpPr>
          <p:nvPr>
            <p:ph idx="1"/>
          </p:nvPr>
        </p:nvSpPr>
        <p:spPr>
          <a:xfrm>
            <a:off x="344245" y="1108039"/>
            <a:ext cx="11009555" cy="4853772"/>
          </a:xfrm>
        </p:spPr>
        <p:txBody>
          <a:bodyPr>
            <a:normAutofit fontScale="92500" lnSpcReduction="10000"/>
          </a:bodyPr>
          <a:lstStyle/>
          <a:p>
            <a:endParaRPr lang="et-EE" b="1" dirty="0"/>
          </a:p>
          <a:p>
            <a:pPr lvl="0"/>
            <a:r>
              <a:rPr lang="et-EE" b="1" dirty="0">
                <a:solidFill>
                  <a:prstClr val="black"/>
                </a:solidFill>
              </a:rPr>
              <a:t>Vabariigi aastapäeva</a:t>
            </a:r>
            <a:r>
              <a:rPr lang="en-GB" b="1" dirty="0">
                <a:solidFill>
                  <a:prstClr val="black"/>
                </a:solidFill>
              </a:rPr>
              <a:t> </a:t>
            </a:r>
            <a:r>
              <a:rPr lang="et-EE" b="1" dirty="0">
                <a:solidFill>
                  <a:prstClr val="black"/>
                </a:solidFill>
              </a:rPr>
              <a:t>teleülekande </a:t>
            </a:r>
            <a:r>
              <a:rPr lang="en-GB" dirty="0" err="1">
                <a:solidFill>
                  <a:prstClr val="black"/>
                </a:solidFill>
              </a:rPr>
              <a:t>ligipääsetavaks</a:t>
            </a:r>
            <a:r>
              <a:rPr lang="en-GB" dirty="0">
                <a:solidFill>
                  <a:prstClr val="black"/>
                </a:solidFill>
              </a:rPr>
              <a:t> </a:t>
            </a:r>
            <a:r>
              <a:rPr lang="en-GB" dirty="0" err="1">
                <a:solidFill>
                  <a:prstClr val="black"/>
                </a:solidFill>
              </a:rPr>
              <a:t>muutmine</a:t>
            </a:r>
            <a:r>
              <a:rPr lang="et-EE" dirty="0">
                <a:solidFill>
                  <a:prstClr val="black"/>
                </a:solidFill>
              </a:rPr>
              <a:t> õiguskantsleri </a:t>
            </a:r>
            <a:r>
              <a:rPr lang="et-EE" dirty="0" err="1">
                <a:solidFill>
                  <a:prstClr val="black"/>
                </a:solidFill>
              </a:rPr>
              <a:t>rahastusel</a:t>
            </a:r>
            <a:r>
              <a:rPr lang="et-EE" dirty="0">
                <a:solidFill>
                  <a:prstClr val="black"/>
                </a:solidFill>
              </a:rPr>
              <a:t>. Helen</a:t>
            </a:r>
            <a:endParaRPr lang="en-GB" dirty="0">
              <a:solidFill>
                <a:prstClr val="black"/>
              </a:solidFill>
            </a:endParaRPr>
          </a:p>
          <a:p>
            <a:pPr lvl="0"/>
            <a:r>
              <a:rPr lang="et-EE" b="1" dirty="0"/>
              <a:t>3 </a:t>
            </a:r>
            <a:r>
              <a:rPr lang="en-GB" b="1" dirty="0" err="1"/>
              <a:t>hambaarstide</a:t>
            </a:r>
            <a:r>
              <a:rPr lang="et-EE" b="1" dirty="0"/>
              <a:t> </a:t>
            </a:r>
            <a:r>
              <a:rPr lang="en-GB" b="1" dirty="0" err="1"/>
              <a:t>koolitust</a:t>
            </a:r>
            <a:r>
              <a:rPr lang="et-EE" b="1" dirty="0"/>
              <a:t> </a:t>
            </a:r>
            <a:r>
              <a:rPr lang="et-EE" dirty="0"/>
              <a:t>Haigekassa </a:t>
            </a:r>
            <a:r>
              <a:rPr lang="et-EE" dirty="0" err="1"/>
              <a:t>rahastusel</a:t>
            </a:r>
            <a:r>
              <a:rPr lang="et-EE" dirty="0"/>
              <a:t>. Tauno</a:t>
            </a:r>
          </a:p>
          <a:p>
            <a:pPr lvl="0"/>
            <a:r>
              <a:rPr lang="et-EE" b="1" dirty="0"/>
              <a:t>Koolitus </a:t>
            </a:r>
            <a:r>
              <a:rPr lang="et-EE" b="1" dirty="0" err="1"/>
              <a:t>Vabamule</a:t>
            </a:r>
            <a:r>
              <a:rPr lang="et-EE" b="1" dirty="0"/>
              <a:t> ja Eesti Ajaloomuuseumile</a:t>
            </a:r>
            <a:r>
              <a:rPr lang="et-EE" dirty="0"/>
              <a:t>. Helen</a:t>
            </a:r>
            <a:endParaRPr lang="en-GB" dirty="0"/>
          </a:p>
          <a:p>
            <a:pPr lvl="0"/>
            <a:r>
              <a:rPr lang="en-GB" b="1" dirty="0" err="1"/>
              <a:t>Ligipääsetava</a:t>
            </a:r>
            <a:r>
              <a:rPr lang="en-GB" b="1" dirty="0"/>
              <a:t> </a:t>
            </a:r>
            <a:r>
              <a:rPr lang="et-EE" b="1" dirty="0"/>
              <a:t>loodusturismi</a:t>
            </a:r>
            <a:r>
              <a:rPr lang="et-EE" dirty="0"/>
              <a:t> </a:t>
            </a:r>
            <a:r>
              <a:rPr lang="en-GB" dirty="0" err="1"/>
              <a:t>arendamine</a:t>
            </a:r>
            <a:r>
              <a:rPr lang="et-EE" dirty="0"/>
              <a:t> SA Läänemaa Turism/Euroopa Komisjoni </a:t>
            </a:r>
            <a:r>
              <a:rPr lang="et-EE" dirty="0" err="1"/>
              <a:t>rahastusel</a:t>
            </a:r>
            <a:r>
              <a:rPr lang="et-EE" dirty="0"/>
              <a:t>. Helen</a:t>
            </a:r>
          </a:p>
          <a:p>
            <a:pPr lvl="0"/>
            <a:r>
              <a:rPr lang="et-EE" b="1" dirty="0"/>
              <a:t>Abitaja.ee</a:t>
            </a:r>
            <a:r>
              <a:rPr lang="et-EE" dirty="0"/>
              <a:t> telefoni- ja nõustamisteenuse arendamine ESF </a:t>
            </a:r>
            <a:r>
              <a:rPr lang="et-EE" dirty="0" err="1"/>
              <a:t>rahastusel</a:t>
            </a:r>
            <a:r>
              <a:rPr lang="et-EE" dirty="0"/>
              <a:t>. Helen</a:t>
            </a:r>
          </a:p>
          <a:p>
            <a:r>
              <a:rPr lang="et-EE" dirty="0"/>
              <a:t>EVLVL </a:t>
            </a:r>
            <a:r>
              <a:rPr lang="et-EE" b="1" dirty="0"/>
              <a:t>Pardiralli</a:t>
            </a:r>
            <a:r>
              <a:rPr lang="et-EE" dirty="0"/>
              <a:t> projekti partneriks olemine – täiendava lapsehoiuteenuse rahastamine 30-le sügava liitpuudega lapsele. Helen/Anneli</a:t>
            </a:r>
          </a:p>
          <a:p>
            <a:r>
              <a:rPr lang="et-EE" b="1" dirty="0"/>
              <a:t>PERH patsiendikooli </a:t>
            </a:r>
            <a:r>
              <a:rPr lang="et-EE" dirty="0"/>
              <a:t>käivitamine. Anneli</a:t>
            </a:r>
          </a:p>
          <a:p>
            <a:pPr lvl="0"/>
            <a:endParaRPr lang="en-GB" dirty="0"/>
          </a:p>
          <a:p>
            <a:pPr marL="0" indent="0">
              <a:buNone/>
            </a:pPr>
            <a:endParaRPr lang="et-EE" dirty="0">
              <a:solidFill>
                <a:srgbClr val="FF0000"/>
              </a:solidFill>
            </a:endParaRPr>
          </a:p>
          <a:p>
            <a:pPr lvl="0"/>
            <a:endParaRPr lang="et-EE" dirty="0"/>
          </a:p>
        </p:txBody>
      </p:sp>
    </p:spTree>
    <p:extLst>
      <p:ext uri="{BB962C8B-B14F-4D97-AF65-F5344CB8AC3E}">
        <p14:creationId xmlns:p14="http://schemas.microsoft.com/office/powerpoint/2010/main" val="447510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p:txBody>
          <a:bodyPr/>
          <a:lstStyle/>
          <a:p>
            <a:r>
              <a:rPr lang="et-EE" dirty="0" err="1"/>
              <a:t>EPIKoja</a:t>
            </a:r>
            <a:r>
              <a:rPr lang="et-EE" dirty="0"/>
              <a:t> majandusaasta aruanne 2020</a:t>
            </a:r>
          </a:p>
        </p:txBody>
      </p:sp>
      <p:sp>
        <p:nvSpPr>
          <p:cNvPr id="3" name="Alapealkiri 2"/>
          <p:cNvSpPr>
            <a:spLocks noGrp="1"/>
          </p:cNvSpPr>
          <p:nvPr>
            <p:ph type="subTitle" idx="1"/>
          </p:nvPr>
        </p:nvSpPr>
        <p:spPr/>
        <p:txBody>
          <a:bodyPr/>
          <a:lstStyle/>
          <a:p>
            <a:r>
              <a:rPr lang="et-EE" dirty="0"/>
              <a:t>Finantsaruande lühiülevaade</a:t>
            </a:r>
          </a:p>
          <a:p>
            <a:r>
              <a:rPr lang="et-EE" b="1" dirty="0"/>
              <a:t>Anne</a:t>
            </a:r>
            <a:r>
              <a:rPr lang="en-GB" b="1" dirty="0"/>
              <a:t> Tang</a:t>
            </a:r>
            <a:endParaRPr lang="et-EE" b="1" dirty="0"/>
          </a:p>
          <a:p>
            <a:r>
              <a:rPr lang="et-EE" dirty="0" err="1"/>
              <a:t>EPIKoja</a:t>
            </a:r>
            <a:r>
              <a:rPr lang="et-EE" dirty="0"/>
              <a:t> </a:t>
            </a:r>
            <a:r>
              <a:rPr lang="en-GB" dirty="0" err="1"/>
              <a:t>raamatupidaja</a:t>
            </a:r>
            <a:endParaRPr lang="et-EE" dirty="0"/>
          </a:p>
        </p:txBody>
      </p:sp>
    </p:spTree>
    <p:extLst>
      <p:ext uri="{BB962C8B-B14F-4D97-AF65-F5344CB8AC3E}">
        <p14:creationId xmlns:p14="http://schemas.microsoft.com/office/powerpoint/2010/main" val="145387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25" y="151674"/>
            <a:ext cx="6915975" cy="6271891"/>
          </a:xfrm>
          <a:prstGeom prst="rect">
            <a:avLst/>
          </a:prstGeom>
        </p:spPr>
      </p:pic>
    </p:spTree>
    <p:extLst>
      <p:ext uri="{BB962C8B-B14F-4D97-AF65-F5344CB8AC3E}">
        <p14:creationId xmlns:p14="http://schemas.microsoft.com/office/powerpoint/2010/main" val="547005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038" y="212120"/>
            <a:ext cx="9159542" cy="6645880"/>
          </a:xfrm>
          <a:prstGeom prst="rect">
            <a:avLst/>
          </a:prstGeom>
        </p:spPr>
      </p:pic>
    </p:spTree>
    <p:extLst>
      <p:ext uri="{BB962C8B-B14F-4D97-AF65-F5344CB8AC3E}">
        <p14:creationId xmlns:p14="http://schemas.microsoft.com/office/powerpoint/2010/main" val="3651251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47" y="127178"/>
            <a:ext cx="9390631" cy="6593142"/>
          </a:xfrm>
          <a:prstGeom prst="rect">
            <a:avLst/>
          </a:prstGeom>
        </p:spPr>
      </p:pic>
    </p:spTree>
    <p:extLst>
      <p:ext uri="{BB962C8B-B14F-4D97-AF65-F5344CB8AC3E}">
        <p14:creationId xmlns:p14="http://schemas.microsoft.com/office/powerpoint/2010/main" val="244312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n-GB" dirty="0" err="1"/>
              <a:t>Tehnilised</a:t>
            </a:r>
            <a:r>
              <a:rPr lang="en-GB" dirty="0"/>
              <a:t> </a:t>
            </a:r>
            <a:r>
              <a:rPr lang="et-EE" dirty="0"/>
              <a:t>küsimused</a:t>
            </a:r>
          </a:p>
        </p:txBody>
      </p:sp>
      <p:sp>
        <p:nvSpPr>
          <p:cNvPr id="3" name="Sisu kohatäide 2"/>
          <p:cNvSpPr>
            <a:spLocks noGrp="1"/>
          </p:cNvSpPr>
          <p:nvPr>
            <p:ph idx="1"/>
          </p:nvPr>
        </p:nvSpPr>
        <p:spPr>
          <a:xfrm>
            <a:off x="838200" y="1573377"/>
            <a:ext cx="10515600" cy="4351338"/>
          </a:xfrm>
        </p:spPr>
        <p:txBody>
          <a:bodyPr/>
          <a:lstStyle/>
          <a:p>
            <a:endParaRPr lang="en-GB" sz="3600" dirty="0"/>
          </a:p>
          <a:p>
            <a:r>
              <a:rPr lang="en-GB" sz="3600" dirty="0"/>
              <a:t>E-</a:t>
            </a:r>
            <a:r>
              <a:rPr lang="en-GB" sz="3600" dirty="0" err="1"/>
              <a:t>registreerimislehe</a:t>
            </a:r>
            <a:r>
              <a:rPr lang="en-GB" sz="3600" dirty="0"/>
              <a:t> </a:t>
            </a:r>
            <a:r>
              <a:rPr lang="en-GB" sz="3600" dirty="0" err="1"/>
              <a:t>allkirjastamine</a:t>
            </a:r>
            <a:endParaRPr lang="en-GB" sz="3600" dirty="0"/>
          </a:p>
          <a:p>
            <a:r>
              <a:rPr lang="en-GB" sz="3600" dirty="0"/>
              <a:t>E-</a:t>
            </a:r>
            <a:r>
              <a:rPr lang="en-GB" sz="3600" dirty="0" err="1"/>
              <a:t>keskkonnas</a:t>
            </a:r>
            <a:r>
              <a:rPr lang="en-GB" sz="3600" dirty="0"/>
              <a:t> </a:t>
            </a:r>
            <a:r>
              <a:rPr lang="en-GB" sz="3600" dirty="0" err="1"/>
              <a:t>hääletamine</a:t>
            </a:r>
            <a:endParaRPr lang="en-GB" sz="3600" dirty="0"/>
          </a:p>
          <a:p>
            <a:pPr marL="0" indent="0">
              <a:buNone/>
            </a:pPr>
            <a:endParaRPr lang="et-EE" dirty="0"/>
          </a:p>
        </p:txBody>
      </p:sp>
    </p:spTree>
    <p:extLst>
      <p:ext uri="{BB962C8B-B14F-4D97-AF65-F5344CB8AC3E}">
        <p14:creationId xmlns:p14="http://schemas.microsoft.com/office/powerpoint/2010/main" val="873848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 y="273458"/>
            <a:ext cx="10702885" cy="4614611"/>
          </a:xfrm>
          <a:prstGeom prst="rect">
            <a:avLst/>
          </a:prstGeom>
        </p:spPr>
      </p:pic>
    </p:spTree>
    <p:extLst>
      <p:ext uri="{BB962C8B-B14F-4D97-AF65-F5344CB8AC3E}">
        <p14:creationId xmlns:p14="http://schemas.microsoft.com/office/powerpoint/2010/main" val="4124070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a:xfrm>
            <a:off x="995082" y="1214438"/>
            <a:ext cx="10201835" cy="2387600"/>
          </a:xfrm>
        </p:spPr>
        <p:txBody>
          <a:bodyPr>
            <a:normAutofit/>
          </a:bodyPr>
          <a:lstStyle/>
          <a:p>
            <a:r>
              <a:rPr lang="et-EE" dirty="0"/>
              <a:t>Revisjonikomisjoni </a:t>
            </a:r>
            <a:r>
              <a:rPr lang="et-EE" dirty="0" err="1"/>
              <a:t>järelotsuse</a:t>
            </a:r>
            <a:r>
              <a:rPr lang="et-EE" dirty="0"/>
              <a:t> kuulamine</a:t>
            </a:r>
          </a:p>
        </p:txBody>
      </p:sp>
      <p:sp>
        <p:nvSpPr>
          <p:cNvPr id="3" name="Alapealkiri 2"/>
          <p:cNvSpPr>
            <a:spLocks noGrp="1"/>
          </p:cNvSpPr>
          <p:nvPr>
            <p:ph type="subTitle" idx="1"/>
          </p:nvPr>
        </p:nvSpPr>
        <p:spPr/>
        <p:txBody>
          <a:bodyPr/>
          <a:lstStyle/>
          <a:p>
            <a:endParaRPr lang="et-EE" dirty="0"/>
          </a:p>
          <a:p>
            <a:r>
              <a:rPr lang="et-EE" b="1" dirty="0"/>
              <a:t>Georg </a:t>
            </a:r>
            <a:r>
              <a:rPr lang="et-EE" b="1" dirty="0" err="1"/>
              <a:t>Jurkanov</a:t>
            </a:r>
            <a:endParaRPr lang="et-EE" b="1" dirty="0"/>
          </a:p>
          <a:p>
            <a:r>
              <a:rPr lang="et-EE" dirty="0"/>
              <a:t>Revisjonikomisjoni liige</a:t>
            </a:r>
          </a:p>
        </p:txBody>
      </p:sp>
    </p:spTree>
    <p:extLst>
      <p:ext uri="{BB962C8B-B14F-4D97-AF65-F5344CB8AC3E}">
        <p14:creationId xmlns:p14="http://schemas.microsoft.com/office/powerpoint/2010/main" val="2260561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stkülik 1"/>
          <p:cNvSpPr/>
          <p:nvPr/>
        </p:nvSpPr>
        <p:spPr>
          <a:xfrm>
            <a:off x="390525" y="352427"/>
            <a:ext cx="11172825" cy="6024983"/>
          </a:xfrm>
          <a:prstGeom prst="rect">
            <a:avLst/>
          </a:prstGeom>
        </p:spPr>
        <p:txBody>
          <a:bodyPr wrap="square">
            <a:spAutoFit/>
          </a:bodyPr>
          <a:lstStyle/>
          <a:p>
            <a:pPr algn="just">
              <a:lnSpc>
                <a:spcPct val="115000"/>
              </a:lnSpc>
              <a:spcAft>
                <a:spcPts val="0"/>
              </a:spcAft>
            </a:pPr>
            <a:r>
              <a:rPr lang="et-EE" sz="1200" b="1" dirty="0">
                <a:latin typeface="Trebuchet MS" panose="020B0603020202020204" pitchFamily="34" charset="0"/>
                <a:ea typeface="Times New Roman" panose="02020603050405020304" pitchFamily="18" charset="0"/>
                <a:cs typeface="Times New Roman" panose="02020603050405020304" pitchFamily="18" charset="0"/>
              </a:rPr>
              <a:t>Revisjonikomisjoni </a:t>
            </a:r>
            <a:r>
              <a:rPr lang="et-EE" sz="1200" b="1" dirty="0" err="1">
                <a:latin typeface="Trebuchet MS" panose="020B0603020202020204" pitchFamily="34" charset="0"/>
                <a:ea typeface="Times New Roman" panose="02020603050405020304" pitchFamily="18" charset="0"/>
                <a:cs typeface="Times New Roman" panose="02020603050405020304" pitchFamily="18" charset="0"/>
              </a:rPr>
              <a:t>järelotsus</a:t>
            </a:r>
            <a:r>
              <a:rPr lang="et-EE" sz="1200" dirty="0">
                <a:latin typeface="Trebuchet MS" panose="020B0603020202020204" pitchFamily="34" charset="0"/>
                <a:ea typeface="Times New Roman" panose="02020603050405020304" pitchFamily="18" charset="0"/>
                <a:cs typeface="Times New Roman" panose="02020603050405020304" pitchFamily="18" charset="0"/>
              </a:rPr>
              <a:t> </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r">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 </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r">
              <a:lnSpc>
                <a:spcPct val="115000"/>
              </a:lnSpc>
              <a:spcAft>
                <a:spcPts val="0"/>
              </a:spcAft>
            </a:pPr>
            <a:r>
              <a:rPr lang="et-EE" sz="1200" b="1" dirty="0">
                <a:latin typeface="Trebuchet MS" panose="020B0603020202020204" pitchFamily="34" charset="0"/>
                <a:ea typeface="Times New Roman" panose="02020603050405020304" pitchFamily="18" charset="0"/>
                <a:cs typeface="Times New Roman" panose="02020603050405020304" pitchFamily="18" charset="0"/>
              </a:rPr>
              <a:t>Tallinnas,</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r">
              <a:lnSpc>
                <a:spcPct val="115000"/>
              </a:lnSpc>
              <a:spcAft>
                <a:spcPts val="0"/>
              </a:spcAft>
            </a:pPr>
            <a:r>
              <a:rPr lang="et-EE" sz="1200" b="1" dirty="0">
                <a:latin typeface="Trebuchet MS" panose="020B0603020202020204" pitchFamily="34" charset="0"/>
                <a:ea typeface="Times New Roman" panose="02020603050405020304" pitchFamily="18" charset="0"/>
                <a:cs typeface="Times New Roman" panose="02020603050405020304" pitchFamily="18" charset="0"/>
              </a:rPr>
              <a:t>17.05.2021.a.</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r">
              <a:lnSpc>
                <a:spcPct val="115000"/>
              </a:lnSpc>
              <a:spcAft>
                <a:spcPts val="0"/>
              </a:spcAft>
            </a:pPr>
            <a:r>
              <a:rPr lang="et-EE" sz="1200" b="1" dirty="0">
                <a:latin typeface="Trebuchet MS" panose="020B0603020202020204" pitchFamily="34" charset="0"/>
                <a:ea typeface="Times New Roman" panose="02020603050405020304" pitchFamily="18" charset="0"/>
                <a:cs typeface="Times New Roman" panose="02020603050405020304" pitchFamily="18" charset="0"/>
              </a:rPr>
              <a:t> </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Revisjonikomisjon kontrollis Eesti Puuetega Inimeste Koja MTÜ (edaspidi EPI Koda) 2020.a. majandusaasta kohta koostatud raamatupidamise aastaaruannet ja aastaaruande koostamise aluseks olevaid algdokumente.</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 </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Revisjoni käigus kontrolliti valikuliselt tõendusmaterjale (originaaldokumente), millel põhinevad raamatupidamise aastaaruandes esitatud arvnäitajad. Samuti hõlmas revisjon majandusaasta aruande koostamisel kasutatud arvestuspõhimõtete vastavust Eesti finantsaruandluse standardile ja Raamatupidamise Toimkonna juhendile RTJ14-le, ning Mittetulundusühingute Seadusele. Kontrollimise käigus kontrolliti tegevusaruannet, milles kajastatud info hõlbustas majandusaasta aruande kontrollimist.</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 </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Kontrollitud dokumendid/registrid:</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1. Dokumentide menetlemise kord</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2. Raamatupidamise </a:t>
            </a:r>
            <a:r>
              <a:rPr lang="et-EE" sz="1200" dirty="0" err="1">
                <a:latin typeface="Trebuchet MS" panose="020B0603020202020204" pitchFamily="34" charset="0"/>
                <a:ea typeface="Times New Roman" panose="02020603050405020304" pitchFamily="18" charset="0"/>
                <a:cs typeface="Times New Roman" panose="02020603050405020304" pitchFamily="18" charset="0"/>
              </a:rPr>
              <a:t>sise</a:t>
            </a:r>
            <a:r>
              <a:rPr lang="et-EE" sz="1200" dirty="0">
                <a:latin typeface="Trebuchet MS" panose="020B0603020202020204" pitchFamily="34" charset="0"/>
                <a:ea typeface="Times New Roman" panose="02020603050405020304" pitchFamily="18" charset="0"/>
                <a:cs typeface="Times New Roman" panose="02020603050405020304" pitchFamily="18" charset="0"/>
              </a:rPr>
              <a:t>-eeskiri</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3. Üldkogude protokollid</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4. Juhatuse koosolekute protokollid</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5. Varade nimekiri</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6. Töövõtulepingud</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7. Muud lepingud (</a:t>
            </a:r>
            <a:r>
              <a:rPr lang="et-EE" sz="1200" dirty="0" err="1">
                <a:latin typeface="Trebuchet MS" panose="020B0603020202020204" pitchFamily="34" charset="0"/>
                <a:ea typeface="Times New Roman" panose="02020603050405020304" pitchFamily="18" charset="0"/>
                <a:cs typeface="Times New Roman" panose="02020603050405020304" pitchFamily="18" charset="0"/>
              </a:rPr>
              <a:t>hankijad</a:t>
            </a:r>
            <a:r>
              <a:rPr lang="et-EE" sz="1200" dirty="0">
                <a:latin typeface="Trebuchet MS" panose="020B0603020202020204" pitchFamily="34" charset="0"/>
                <a:ea typeface="Times New Roman" panose="02020603050405020304" pitchFamily="18" charset="0"/>
                <a:cs typeface="Times New Roman" panose="02020603050405020304" pitchFamily="18" charset="0"/>
              </a:rPr>
              <a:t> ja ruumide üürilepingud)</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8. </a:t>
            </a:r>
            <a:r>
              <a:rPr lang="et-EE" sz="1200" dirty="0" err="1">
                <a:latin typeface="Trebuchet MS" panose="020B0603020202020204" pitchFamily="34" charset="0"/>
                <a:ea typeface="Times New Roman" panose="02020603050405020304" pitchFamily="18" charset="0"/>
                <a:cs typeface="Times New Roman" panose="02020603050405020304" pitchFamily="18" charset="0"/>
              </a:rPr>
              <a:t>Müügireskontro</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9. </a:t>
            </a:r>
            <a:r>
              <a:rPr lang="et-EE" sz="1200" dirty="0" err="1">
                <a:latin typeface="Trebuchet MS" panose="020B0603020202020204" pitchFamily="34" charset="0"/>
                <a:ea typeface="Times New Roman" panose="02020603050405020304" pitchFamily="18" charset="0"/>
                <a:cs typeface="Times New Roman" panose="02020603050405020304" pitchFamily="18" charset="0"/>
              </a:rPr>
              <a:t>Ostureskontro</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10. Töötasude arvestus</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11. SEB ja Swedbank kaustad</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12. Arveldused aruandvate isikutega</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13. Projektide rahaline- ja sisuline aruandlus</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b="1" dirty="0">
                <a:latin typeface="Trebuchet MS" panose="020B0603020202020204" pitchFamily="34" charset="0"/>
                <a:ea typeface="Times New Roman" panose="02020603050405020304" pitchFamily="18" charset="0"/>
                <a:cs typeface="Times New Roman" panose="02020603050405020304" pitchFamily="18" charset="0"/>
              </a:rPr>
              <a:t> </a:t>
            </a:r>
            <a:endParaRPr lang="et-EE"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9506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stkülik 1"/>
          <p:cNvSpPr/>
          <p:nvPr/>
        </p:nvSpPr>
        <p:spPr>
          <a:xfrm>
            <a:off x="426027" y="108861"/>
            <a:ext cx="11024755" cy="304699"/>
          </a:xfrm>
          <a:prstGeom prst="rect">
            <a:avLst/>
          </a:prstGeom>
        </p:spPr>
        <p:txBody>
          <a:bodyPr wrap="square">
            <a:spAutoFit/>
          </a:bodyPr>
          <a:lstStyle/>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istkülik 2"/>
          <p:cNvSpPr/>
          <p:nvPr/>
        </p:nvSpPr>
        <p:spPr>
          <a:xfrm>
            <a:off x="276225" y="238124"/>
            <a:ext cx="11353800" cy="6250942"/>
          </a:xfrm>
          <a:prstGeom prst="rect">
            <a:avLst/>
          </a:prstGeom>
        </p:spPr>
        <p:txBody>
          <a:bodyPr wrap="square">
            <a:spAutoFit/>
          </a:bodyPr>
          <a:lstStyle/>
          <a:p>
            <a:pPr algn="just">
              <a:lnSpc>
                <a:spcPct val="115000"/>
              </a:lnSpc>
              <a:spcAft>
                <a:spcPts val="0"/>
              </a:spcAft>
            </a:pPr>
            <a:r>
              <a:rPr lang="et-EE" sz="1200" b="1" dirty="0">
                <a:latin typeface="Trebuchet MS" panose="020B0603020202020204" pitchFamily="34" charset="0"/>
                <a:ea typeface="Times New Roman" panose="02020603050405020304" pitchFamily="18" charset="0"/>
                <a:cs typeface="Times New Roman" panose="02020603050405020304" pitchFamily="18" charset="0"/>
              </a:rPr>
              <a:t>EPI Koja finants-majandustegevuse revisjon kajastas järgmist, vastavalt kontrollitud dokumentidele ja registritele:</a:t>
            </a:r>
          </a:p>
          <a:p>
            <a:pPr algn="just">
              <a:lnSpc>
                <a:spcPct val="115000"/>
              </a:lnSpc>
              <a:spcAft>
                <a:spcPts val="0"/>
              </a:spcAft>
            </a:pP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1. Dokumentide menetlemise korda muudeti 09.04.2015.a. mis on kooskõlas 2011 aastal tehtud revisjonikomisjoni soovitusega. </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 </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2. Raamatupidamise sisekorra eeskirjad vastasid nõuetele ja selgitasid raamatupidamise korraldamist EPI Kojas, muudatused viidi sisse  09.04.2015.a.</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 </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3. Üldkogude protokollid olid nõuetekohaselt ja põhjalikult koostatud ja arhiveeritud.</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 </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4. Juhatuse koosolekute protokollid koostatud väga põhjalikult sisaldades otsuste aluseks olevaid sisumaterjale.</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 </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5. Varade nimekirjas oli toodud varade eest vastutaja ja sisaldas varade asukoha viidet. Põhivara puudub (põhivara algab alates 1 918 eurost). </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 </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6. Töövõtulepingud on vormistatud korrektselt ning sisaldasid tegevjuhi ja  juhatuse esimehe allkirju.</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 </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7. Muud lepingud (</a:t>
            </a:r>
            <a:r>
              <a:rPr lang="et-EE" sz="1200" dirty="0" err="1">
                <a:latin typeface="Trebuchet MS" panose="020B0603020202020204" pitchFamily="34" charset="0"/>
                <a:ea typeface="Times New Roman" panose="02020603050405020304" pitchFamily="18" charset="0"/>
                <a:cs typeface="Times New Roman" panose="02020603050405020304" pitchFamily="18" charset="0"/>
              </a:rPr>
              <a:t>hankijatega</a:t>
            </a:r>
            <a:r>
              <a:rPr lang="et-EE" sz="1200" dirty="0">
                <a:latin typeface="Trebuchet MS" panose="020B0603020202020204" pitchFamily="34" charset="0"/>
                <a:ea typeface="Times New Roman" panose="02020603050405020304" pitchFamily="18" charset="0"/>
                <a:cs typeface="Times New Roman" panose="02020603050405020304" pitchFamily="18" charset="0"/>
              </a:rPr>
              <a:t> ja ruumide üürilepingud) olid nõuetekohaselt vormistatud ja allkirjastatud.</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 </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8. </a:t>
            </a:r>
            <a:r>
              <a:rPr lang="et-EE" sz="1200" dirty="0" err="1">
                <a:latin typeface="Trebuchet MS" panose="020B0603020202020204" pitchFamily="34" charset="0"/>
                <a:ea typeface="Times New Roman" panose="02020603050405020304" pitchFamily="18" charset="0"/>
                <a:cs typeface="Times New Roman" panose="02020603050405020304" pitchFamily="18" charset="0"/>
              </a:rPr>
              <a:t>Müügireskontros</a:t>
            </a:r>
            <a:r>
              <a:rPr lang="et-EE" sz="1200" dirty="0">
                <a:latin typeface="Trebuchet MS" panose="020B0603020202020204" pitchFamily="34" charset="0"/>
                <a:ea typeface="Times New Roman" panose="02020603050405020304" pitchFamily="18" charset="0"/>
                <a:cs typeface="Times New Roman" panose="02020603050405020304" pitchFamily="18" charset="0"/>
              </a:rPr>
              <a:t> kajastatud arved olid nõuetekohaselt vormistatud.</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b="1" dirty="0">
                <a:latin typeface="Trebuchet MS" panose="020B0603020202020204" pitchFamily="34" charset="0"/>
                <a:ea typeface="Times New Roman" panose="02020603050405020304" pitchFamily="18" charset="0"/>
                <a:cs typeface="Times New Roman" panose="02020603050405020304" pitchFamily="18" charset="0"/>
              </a:rPr>
              <a:t> </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9. </a:t>
            </a:r>
            <a:r>
              <a:rPr lang="et-EE" sz="1200" dirty="0" err="1">
                <a:latin typeface="Trebuchet MS" panose="020B0603020202020204" pitchFamily="34" charset="0"/>
                <a:ea typeface="Times New Roman" panose="02020603050405020304" pitchFamily="18" charset="0"/>
                <a:cs typeface="Times New Roman" panose="02020603050405020304" pitchFamily="18" charset="0"/>
              </a:rPr>
              <a:t>Ostureskontros</a:t>
            </a:r>
            <a:r>
              <a:rPr lang="et-EE" sz="1200" dirty="0">
                <a:latin typeface="Trebuchet MS" panose="020B0603020202020204" pitchFamily="34" charset="0"/>
                <a:ea typeface="Times New Roman" panose="02020603050405020304" pitchFamily="18" charset="0"/>
                <a:cs typeface="Times New Roman" panose="02020603050405020304" pitchFamily="18" charset="0"/>
              </a:rPr>
              <a:t> kajastatud arved olid nõuetekohaselt viseeritud. </a:t>
            </a:r>
            <a:r>
              <a:rPr lang="et-EE" sz="1200" dirty="0" err="1">
                <a:latin typeface="Trebuchet MS" panose="020B0603020202020204" pitchFamily="34" charset="0"/>
                <a:ea typeface="Times New Roman" panose="02020603050405020304" pitchFamily="18" charset="0"/>
                <a:cs typeface="Times New Roman" panose="02020603050405020304" pitchFamily="18" charset="0"/>
              </a:rPr>
              <a:t>Viseeringutel</a:t>
            </a:r>
            <a:r>
              <a:rPr lang="et-EE" sz="1200" dirty="0">
                <a:latin typeface="Trebuchet MS" panose="020B0603020202020204" pitchFamily="34" charset="0"/>
                <a:ea typeface="Times New Roman" panose="02020603050405020304" pitchFamily="18" charset="0"/>
                <a:cs typeface="Times New Roman" panose="02020603050405020304" pitchFamily="18" charset="0"/>
              </a:rPr>
              <a:t> oli näidatud projekti nimi, lepingu number, kulukoht ja kinnitatud projektijuhi ja tegevjuhi poolt.</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 </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10. Töötasude arvetus ja maksude deklareerimine vastas nõuetele.</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 </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11. SEB ja Swedbank kontrollimisel puudusi ei tuvastatud. Kõik ülekanded olid sooritatud õigeaegselt ja vastavalt </a:t>
            </a:r>
            <a:r>
              <a:rPr lang="et-EE" sz="1200" dirty="0" err="1">
                <a:latin typeface="Trebuchet MS" panose="020B0603020202020204" pitchFamily="34" charset="0"/>
                <a:ea typeface="Times New Roman" panose="02020603050405020304" pitchFamily="18" charset="0"/>
                <a:cs typeface="Times New Roman" panose="02020603050405020304" pitchFamily="18" charset="0"/>
              </a:rPr>
              <a:t>kuludokumnetidele</a:t>
            </a:r>
            <a:r>
              <a:rPr lang="et-EE" sz="1200" dirty="0">
                <a:latin typeface="Trebuchet MS" panose="020B0603020202020204" pitchFamily="34" charset="0"/>
                <a:ea typeface="Times New Roman" panose="02020603050405020304" pitchFamily="18" charset="0"/>
                <a:cs typeface="Times New Roman" panose="02020603050405020304" pitchFamily="18" charset="0"/>
              </a:rPr>
              <a:t>.</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 </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12. Arveldused aruandvate isikutega ehk majanduskulude aruannete kontrollimisel puudusi ei tuvastatud.</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 </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13. Projektide rahalises- ja sisulises aruandes puudusi ei tuvastatud. Aruanded olid esitatud õigeaegselt ja vastasid nõuetele.</a:t>
            </a:r>
            <a:endParaRPr lang="et-EE"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200" dirty="0">
                <a:latin typeface="Trebuchet MS" panose="020B0603020202020204" pitchFamily="34" charset="0"/>
                <a:ea typeface="Times New Roman" panose="02020603050405020304" pitchFamily="18" charset="0"/>
                <a:cs typeface="Times New Roman" panose="02020603050405020304" pitchFamily="18" charset="0"/>
              </a:rPr>
              <a:t> </a:t>
            </a:r>
            <a:endParaRPr lang="et-EE"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1330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342900" y="95251"/>
            <a:ext cx="11134725" cy="5600508"/>
          </a:xfrm>
          <a:prstGeom prst="rect">
            <a:avLst/>
          </a:prstGeom>
        </p:spPr>
        <p:txBody>
          <a:bodyPr wrap="square">
            <a:spAutoFit/>
          </a:bodyPr>
          <a:lstStyle/>
          <a:p>
            <a:pPr algn="just">
              <a:lnSpc>
                <a:spcPct val="115000"/>
              </a:lnSpc>
              <a:spcAft>
                <a:spcPts val="0"/>
              </a:spcAft>
            </a:pPr>
            <a:r>
              <a:rPr lang="et-EE" sz="1600" b="1" dirty="0">
                <a:latin typeface="Trebuchet MS" panose="020B0603020202020204" pitchFamily="34" charset="0"/>
                <a:ea typeface="Times New Roman" panose="02020603050405020304" pitchFamily="18" charset="0"/>
                <a:cs typeface="Times New Roman" panose="02020603050405020304" pitchFamily="18" charset="0"/>
              </a:rPr>
              <a:t>Lõppsõna:</a:t>
            </a:r>
            <a:endParaRPr lang="et-EE"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600" dirty="0">
                <a:latin typeface="Trebuchet MS" panose="020B0603020202020204" pitchFamily="34" charset="0"/>
                <a:ea typeface="Times New Roman" panose="02020603050405020304" pitchFamily="18" charset="0"/>
                <a:cs typeface="Times New Roman" panose="02020603050405020304" pitchFamily="18" charset="0"/>
              </a:rPr>
              <a:t>Revisjonikomisjon on seisukohal, et koostatud ja kontrollitud 2020.a. raamatupidamise aastaaruanne on kooskõlas Eesti Vabariigi Raamatupidamise Seaduses sätestatud nõuetega ning majandustehingud on kajastatud õigesti ja õiglaselt. Koostatud raamatupidamise 2020.a. aastaaruanne on kooskõlas Eesti finantsaruandluse standardi, Raamatupidamise Toimkonna juhendi RTJ14, EPI Koja põhikirja ning raamatupidamise sisekorra eeskirjadega.</a:t>
            </a:r>
            <a:endParaRPr lang="et-EE"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600" dirty="0">
                <a:latin typeface="Trebuchet MS" panose="020B0603020202020204" pitchFamily="34" charset="0"/>
                <a:ea typeface="Times New Roman" panose="02020603050405020304" pitchFamily="18" charset="0"/>
                <a:cs typeface="Times New Roman" panose="02020603050405020304" pitchFamily="18" charset="0"/>
              </a:rPr>
              <a:t> </a:t>
            </a:r>
            <a:endParaRPr lang="et-EE"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600" dirty="0">
                <a:latin typeface="Trebuchet MS" panose="020B0603020202020204" pitchFamily="34" charset="0"/>
                <a:ea typeface="Times New Roman" panose="02020603050405020304" pitchFamily="18" charset="0"/>
                <a:cs typeface="Times New Roman" panose="02020603050405020304" pitchFamily="18" charset="0"/>
              </a:rPr>
              <a:t>Revisjonikomisjon teeb üldkoosolekule ettepaneku kinnitada Eesti Puuetega Inimeste Koja 2020.a. majandusaasta aruanne koos aruande lisadega, mis on raamatupidamise aastaaruande lahutamatud osad.</a:t>
            </a:r>
            <a:endParaRPr lang="et-EE"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600" dirty="0">
                <a:latin typeface="Trebuchet MS" panose="020B0603020202020204" pitchFamily="34" charset="0"/>
                <a:ea typeface="Times New Roman" panose="02020603050405020304" pitchFamily="18" charset="0"/>
                <a:cs typeface="Times New Roman" panose="02020603050405020304" pitchFamily="18" charset="0"/>
              </a:rPr>
              <a:t> </a:t>
            </a:r>
            <a:endParaRPr lang="et-EE"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600" dirty="0">
                <a:latin typeface="Trebuchet MS" panose="020B0603020202020204" pitchFamily="34" charset="0"/>
                <a:ea typeface="Times New Roman" panose="02020603050405020304" pitchFamily="18" charset="0"/>
                <a:cs typeface="Times New Roman" panose="02020603050405020304" pitchFamily="18" charset="0"/>
              </a:rPr>
              <a:t>Bilansimaht:  200 417 eurot</a:t>
            </a:r>
            <a:endParaRPr lang="et-EE"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600" dirty="0">
                <a:latin typeface="Trebuchet MS" panose="020B0603020202020204" pitchFamily="34" charset="0"/>
                <a:ea typeface="Times New Roman" panose="02020603050405020304" pitchFamily="18" charset="0"/>
                <a:cs typeface="Times New Roman" panose="02020603050405020304" pitchFamily="18" charset="0"/>
              </a:rPr>
              <a:t>Aruandeperioodi tulem: 5 444 eurot</a:t>
            </a:r>
            <a:endParaRPr lang="et-EE"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600" dirty="0">
                <a:latin typeface="Trebuchet MS" panose="020B0603020202020204" pitchFamily="34" charset="0"/>
                <a:ea typeface="Times New Roman" panose="02020603050405020304" pitchFamily="18" charset="0"/>
                <a:cs typeface="Times New Roman" panose="02020603050405020304" pitchFamily="18" charset="0"/>
              </a:rPr>
              <a:t> </a:t>
            </a:r>
            <a:endParaRPr lang="et-EE"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600" dirty="0">
                <a:latin typeface="Trebuchet MS" panose="020B0603020202020204" pitchFamily="34" charset="0"/>
                <a:ea typeface="Times New Roman" panose="02020603050405020304" pitchFamily="18" charset="0"/>
                <a:cs typeface="Times New Roman" panose="02020603050405020304" pitchFamily="18" charset="0"/>
              </a:rPr>
              <a:t>Revisjoni viisid läbi (17.05.2021.a.):</a:t>
            </a:r>
            <a:endParaRPr lang="et-EE"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600" dirty="0">
                <a:latin typeface="Trebuchet MS" panose="020B0603020202020204" pitchFamily="34" charset="0"/>
                <a:ea typeface="Times New Roman" panose="02020603050405020304" pitchFamily="18" charset="0"/>
                <a:cs typeface="Times New Roman" panose="02020603050405020304" pitchFamily="18" charset="0"/>
              </a:rPr>
              <a:t> </a:t>
            </a:r>
            <a:endParaRPr lang="et-EE"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600" dirty="0">
                <a:latin typeface="Trebuchet MS" panose="020B0603020202020204" pitchFamily="34" charset="0"/>
                <a:ea typeface="Times New Roman" panose="02020603050405020304" pitchFamily="18" charset="0"/>
                <a:cs typeface="Times New Roman" panose="02020603050405020304" pitchFamily="18" charset="0"/>
              </a:rPr>
              <a:t>Revisjonikomisjoni liikmed:</a:t>
            </a:r>
            <a:endParaRPr lang="et-EE"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600" b="1" dirty="0">
                <a:latin typeface="Trebuchet MS" panose="020B0603020202020204" pitchFamily="34" charset="0"/>
                <a:ea typeface="Times New Roman" panose="02020603050405020304" pitchFamily="18" charset="0"/>
                <a:cs typeface="Times New Roman" panose="02020603050405020304" pitchFamily="18" charset="0"/>
              </a:rPr>
              <a:t> </a:t>
            </a:r>
            <a:endParaRPr lang="et-EE"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sz="1600" b="1" dirty="0">
                <a:latin typeface="Trebuchet MS" panose="020B0603020202020204" pitchFamily="34" charset="0"/>
                <a:ea typeface="Times New Roman" panose="02020603050405020304" pitchFamily="18" charset="0"/>
                <a:cs typeface="Times New Roman" panose="02020603050405020304" pitchFamily="18" charset="0"/>
              </a:rPr>
              <a:t>Terje Karp</a:t>
            </a:r>
            <a:endParaRPr lang="et-EE"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t-EE" sz="1600" b="1" dirty="0">
                <a:latin typeface="Trebuchet MS" panose="020B0603020202020204" pitchFamily="34" charset="0"/>
                <a:ea typeface="Times New Roman" panose="02020603050405020304" pitchFamily="18" charset="0"/>
                <a:cs typeface="Times New Roman" panose="02020603050405020304" pitchFamily="18" charset="0"/>
              </a:rPr>
              <a:t>Georg </a:t>
            </a:r>
            <a:r>
              <a:rPr lang="et-EE" sz="1600" b="1" dirty="0" err="1">
                <a:latin typeface="Trebuchet MS" panose="020B0603020202020204" pitchFamily="34" charset="0"/>
                <a:ea typeface="Times New Roman" panose="02020603050405020304" pitchFamily="18" charset="0"/>
                <a:cs typeface="Times New Roman" panose="02020603050405020304" pitchFamily="18" charset="0"/>
              </a:rPr>
              <a:t>Jurkanov</a:t>
            </a:r>
            <a:endParaRPr lang="et-EE"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t-EE" sz="1600" i="1" dirty="0">
                <a:latin typeface="Trebuchet MS" panose="020B0603020202020204" pitchFamily="34" charset="0"/>
                <a:ea typeface="Times New Roman" panose="02020603050405020304" pitchFamily="18" charset="0"/>
                <a:cs typeface="Times New Roman" panose="02020603050405020304" pitchFamily="18" charset="0"/>
              </a:rPr>
              <a:t>Allkirjastatud digitaalselt</a:t>
            </a:r>
            <a:endParaRPr lang="et-EE"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0058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a:xfrm>
            <a:off x="887506" y="2408238"/>
            <a:ext cx="10201835" cy="2387600"/>
          </a:xfrm>
        </p:spPr>
        <p:txBody>
          <a:bodyPr>
            <a:normAutofit fontScale="90000"/>
          </a:bodyPr>
          <a:lstStyle/>
          <a:p>
            <a:r>
              <a:rPr lang="et-EE" dirty="0" err="1"/>
              <a:t>EPIKoja</a:t>
            </a:r>
            <a:r>
              <a:rPr lang="et-EE" dirty="0"/>
              <a:t> 2020. aasta majandusaasta aruande kinnitamine</a:t>
            </a:r>
            <a:br>
              <a:rPr lang="et-EE" dirty="0"/>
            </a:br>
            <a:br>
              <a:rPr lang="et-EE" dirty="0"/>
            </a:br>
            <a:r>
              <a:rPr lang="et-EE" dirty="0"/>
              <a:t>Hääletus</a:t>
            </a:r>
          </a:p>
        </p:txBody>
      </p:sp>
      <p:sp>
        <p:nvSpPr>
          <p:cNvPr id="3" name="Alapealkiri 2"/>
          <p:cNvSpPr>
            <a:spLocks noGrp="1"/>
          </p:cNvSpPr>
          <p:nvPr>
            <p:ph type="subTitle" idx="1"/>
          </p:nvPr>
        </p:nvSpPr>
        <p:spPr/>
        <p:txBody>
          <a:bodyPr/>
          <a:lstStyle/>
          <a:p>
            <a:endParaRPr lang="et-EE" dirty="0"/>
          </a:p>
        </p:txBody>
      </p:sp>
    </p:spTree>
    <p:extLst>
      <p:ext uri="{BB962C8B-B14F-4D97-AF65-F5344CB8AC3E}">
        <p14:creationId xmlns:p14="http://schemas.microsoft.com/office/powerpoint/2010/main" val="1264049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160319" y="2412134"/>
            <a:ext cx="10515600" cy="1325563"/>
          </a:xfrm>
        </p:spPr>
        <p:txBody>
          <a:bodyPr>
            <a:normAutofit fontScale="90000"/>
          </a:bodyPr>
          <a:lstStyle/>
          <a:p>
            <a:pPr algn="ctr"/>
            <a:r>
              <a:rPr lang="et-EE" dirty="0"/>
              <a:t>Eesootavad sündmused </a:t>
            </a:r>
            <a:r>
              <a:rPr lang="et-EE" dirty="0" err="1"/>
              <a:t>EPIKoja</a:t>
            </a:r>
            <a:r>
              <a:rPr lang="et-EE" dirty="0"/>
              <a:t> liikmetele</a:t>
            </a:r>
            <a:br>
              <a:rPr lang="en-GB" dirty="0"/>
            </a:br>
            <a:r>
              <a:rPr lang="en-GB" sz="3100" b="1" dirty="0" err="1"/>
              <a:t>Anneli</a:t>
            </a:r>
            <a:r>
              <a:rPr lang="en-GB" sz="3100" b="1" dirty="0"/>
              <a:t> </a:t>
            </a:r>
            <a:r>
              <a:rPr lang="en-GB" sz="3100" b="1" dirty="0" err="1"/>
              <a:t>Habicht</a:t>
            </a:r>
            <a:br>
              <a:rPr lang="en-GB" sz="3100" dirty="0"/>
            </a:br>
            <a:r>
              <a:rPr lang="en-GB" sz="3100" dirty="0" err="1"/>
              <a:t>EPIKoja</a:t>
            </a:r>
            <a:r>
              <a:rPr lang="en-GB" sz="3100" dirty="0"/>
              <a:t> </a:t>
            </a:r>
            <a:r>
              <a:rPr lang="en-GB" sz="3100" dirty="0" err="1"/>
              <a:t>tegevjuht</a:t>
            </a:r>
            <a:endParaRPr lang="et-EE" sz="3100" dirty="0"/>
          </a:p>
        </p:txBody>
      </p:sp>
      <p:sp>
        <p:nvSpPr>
          <p:cNvPr id="3" name="Sisu kohatäide 2"/>
          <p:cNvSpPr>
            <a:spLocks noGrp="1"/>
          </p:cNvSpPr>
          <p:nvPr>
            <p:ph idx="1"/>
          </p:nvPr>
        </p:nvSpPr>
        <p:spPr>
          <a:xfrm>
            <a:off x="671944" y="4433743"/>
            <a:ext cx="10833847" cy="4351338"/>
          </a:xfrm>
        </p:spPr>
        <p:txBody>
          <a:bodyPr>
            <a:normAutofit/>
          </a:bodyPr>
          <a:lstStyle/>
          <a:p>
            <a:endParaRPr lang="et-EE" dirty="0"/>
          </a:p>
        </p:txBody>
      </p:sp>
    </p:spTree>
    <p:extLst>
      <p:ext uri="{BB962C8B-B14F-4D97-AF65-F5344CB8AC3E}">
        <p14:creationId xmlns:p14="http://schemas.microsoft.com/office/powerpoint/2010/main" val="3476329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Eesootavad sündmused </a:t>
            </a:r>
            <a:r>
              <a:rPr lang="et-EE" dirty="0" err="1"/>
              <a:t>EPIKoja</a:t>
            </a:r>
            <a:r>
              <a:rPr lang="et-EE" dirty="0"/>
              <a:t> liikmetele</a:t>
            </a:r>
          </a:p>
        </p:txBody>
      </p:sp>
      <p:sp>
        <p:nvSpPr>
          <p:cNvPr id="3" name="Sisu kohatäide 2"/>
          <p:cNvSpPr>
            <a:spLocks noGrp="1"/>
          </p:cNvSpPr>
          <p:nvPr>
            <p:ph idx="1"/>
          </p:nvPr>
        </p:nvSpPr>
        <p:spPr>
          <a:xfrm>
            <a:off x="838199" y="1825625"/>
            <a:ext cx="10833847" cy="4351338"/>
          </a:xfrm>
        </p:spPr>
        <p:txBody>
          <a:bodyPr>
            <a:normAutofit/>
          </a:bodyPr>
          <a:lstStyle/>
          <a:p>
            <a:r>
              <a:rPr lang="en-GB" b="1" dirty="0"/>
              <a:t>0</a:t>
            </a:r>
            <a:r>
              <a:rPr lang="et-EE" b="1" dirty="0"/>
              <a:t>8.0</a:t>
            </a:r>
            <a:r>
              <a:rPr lang="en-GB" b="1" dirty="0"/>
              <a:t>6</a:t>
            </a:r>
            <a:r>
              <a:rPr lang="et-EE" dirty="0"/>
              <a:t> </a:t>
            </a:r>
            <a:r>
              <a:rPr lang="en-GB" b="1" dirty="0" err="1"/>
              <a:t>EPIKoja</a:t>
            </a:r>
            <a:r>
              <a:rPr lang="en-GB" b="1" dirty="0"/>
              <a:t> </a:t>
            </a:r>
            <a:r>
              <a:rPr lang="et-EE" b="1" dirty="0"/>
              <a:t>ligipääsetavuse koolitus</a:t>
            </a:r>
            <a:r>
              <a:rPr lang="en-GB" b="1" dirty="0"/>
              <a:t> </a:t>
            </a:r>
            <a:r>
              <a:rPr lang="et-EE" dirty="0"/>
              <a:t>Valgas/</a:t>
            </a:r>
            <a:r>
              <a:rPr lang="et-EE" dirty="0" err="1"/>
              <a:t>Zoomis</a:t>
            </a:r>
            <a:r>
              <a:rPr lang="et-EE" dirty="0"/>
              <a:t> </a:t>
            </a:r>
            <a:r>
              <a:rPr lang="en-GB" dirty="0"/>
              <a:t>L</a:t>
            </a:r>
            <a:r>
              <a:rPr lang="et-EE" dirty="0"/>
              <a:t>õuna</a:t>
            </a:r>
            <a:r>
              <a:rPr lang="en-GB" dirty="0"/>
              <a:t>-</a:t>
            </a:r>
            <a:r>
              <a:rPr lang="en-GB" dirty="0" err="1"/>
              <a:t>Eesti</a:t>
            </a:r>
            <a:r>
              <a:rPr lang="et-EE" dirty="0"/>
              <a:t> regioonile (Tartu-, Põlva-, Võru-, Valga-, Viljandi- ja Pärnumaa</a:t>
            </a:r>
            <a:r>
              <a:rPr lang="en-GB" dirty="0"/>
              <a:t>)</a:t>
            </a:r>
            <a:r>
              <a:rPr lang="et-EE" dirty="0"/>
              <a:t>. </a:t>
            </a:r>
            <a:endParaRPr lang="en-GB" dirty="0"/>
          </a:p>
          <a:p>
            <a:endParaRPr lang="en-GB" dirty="0"/>
          </a:p>
          <a:p>
            <a:r>
              <a:rPr lang="et-EE" b="1" dirty="0"/>
              <a:t>16.06 </a:t>
            </a:r>
            <a:r>
              <a:rPr lang="et-EE" b="1" dirty="0" err="1"/>
              <a:t>EPIKoja</a:t>
            </a:r>
            <a:r>
              <a:rPr lang="et-EE" b="1" dirty="0"/>
              <a:t> seminar </a:t>
            </a:r>
            <a:r>
              <a:rPr lang="et-EE" b="1" dirty="0" err="1"/>
              <a:t>KOV-idele</a:t>
            </a:r>
            <a:r>
              <a:rPr lang="et-EE" dirty="0"/>
              <a:t> -peamiste puudeliikide vajadused KOV tasandil- liikumispuue, vaimupuue, nägemispuue ja kuulmispuue.</a:t>
            </a:r>
          </a:p>
          <a:p>
            <a:endParaRPr lang="et-EE" dirty="0"/>
          </a:p>
          <a:p>
            <a:r>
              <a:rPr lang="en-GB" b="1" dirty="0" err="1"/>
              <a:t>Puuetega</a:t>
            </a:r>
            <a:r>
              <a:rPr lang="en-GB" b="1" dirty="0"/>
              <a:t> </a:t>
            </a:r>
            <a:r>
              <a:rPr lang="en-GB" b="1" dirty="0" err="1"/>
              <a:t>inimeste</a:t>
            </a:r>
            <a:r>
              <a:rPr lang="en-GB" b="1" dirty="0"/>
              <a:t> </a:t>
            </a:r>
            <a:r>
              <a:rPr lang="en-GB" b="1" dirty="0" err="1"/>
              <a:t>kultuurifestival</a:t>
            </a:r>
            <a:r>
              <a:rPr lang="en-GB" b="1" dirty="0"/>
              <a:t> </a:t>
            </a:r>
            <a:r>
              <a:rPr lang="et-EE" dirty="0"/>
              <a:t>18</a:t>
            </a:r>
            <a:r>
              <a:rPr lang="en-GB" dirty="0"/>
              <a:t>-</a:t>
            </a:r>
            <a:r>
              <a:rPr lang="et-EE" dirty="0"/>
              <a:t>19</a:t>
            </a:r>
            <a:r>
              <a:rPr lang="en-GB" dirty="0"/>
              <a:t>.0</a:t>
            </a:r>
            <a:r>
              <a:rPr lang="et-EE" dirty="0"/>
              <a:t>6 Rakveres/Tamsalus</a:t>
            </a:r>
          </a:p>
          <a:p>
            <a:endParaRPr lang="et-EE" dirty="0"/>
          </a:p>
          <a:p>
            <a:r>
              <a:rPr lang="et-EE" dirty="0"/>
              <a:t>1</a:t>
            </a:r>
            <a:r>
              <a:rPr lang="en-GB" dirty="0"/>
              <a:t>2-13.08 </a:t>
            </a:r>
            <a:r>
              <a:rPr lang="en-GB" b="1" dirty="0" err="1"/>
              <a:t>EPIKoja</a:t>
            </a:r>
            <a:r>
              <a:rPr lang="en-GB" b="1" dirty="0"/>
              <a:t> </a:t>
            </a:r>
            <a:r>
              <a:rPr lang="en-GB" b="1" dirty="0" err="1"/>
              <a:t>suvekool</a:t>
            </a:r>
            <a:r>
              <a:rPr lang="en-GB" b="1" dirty="0"/>
              <a:t> </a:t>
            </a:r>
            <a:r>
              <a:rPr lang="et-EE" dirty="0"/>
              <a:t>Laulasmaal, Harjumaal </a:t>
            </a:r>
            <a:endParaRPr lang="en-GB" dirty="0"/>
          </a:p>
          <a:p>
            <a:endParaRPr lang="en-GB" dirty="0"/>
          </a:p>
        </p:txBody>
      </p:sp>
    </p:spTree>
    <p:extLst>
      <p:ext uri="{BB962C8B-B14F-4D97-AF65-F5344CB8AC3E}">
        <p14:creationId xmlns:p14="http://schemas.microsoft.com/office/powerpoint/2010/main" val="383917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p:txBody>
          <a:bodyPr/>
          <a:lstStyle/>
          <a:p>
            <a:r>
              <a:rPr lang="et-EE" dirty="0"/>
              <a:t>PAUS kuni 12:45</a:t>
            </a:r>
          </a:p>
        </p:txBody>
      </p:sp>
      <p:sp>
        <p:nvSpPr>
          <p:cNvPr id="3" name="Alapealkiri 2"/>
          <p:cNvSpPr>
            <a:spLocks noGrp="1"/>
          </p:cNvSpPr>
          <p:nvPr>
            <p:ph type="subTitle" idx="1"/>
          </p:nvPr>
        </p:nvSpPr>
        <p:spPr/>
        <p:txBody>
          <a:bodyPr/>
          <a:lstStyle/>
          <a:p>
            <a:endParaRPr lang="et-EE" dirty="0"/>
          </a:p>
        </p:txBody>
      </p:sp>
    </p:spTree>
    <p:extLst>
      <p:ext uri="{BB962C8B-B14F-4D97-AF65-F5344CB8AC3E}">
        <p14:creationId xmlns:p14="http://schemas.microsoft.com/office/powerpoint/2010/main" val="3531273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8752" y="1343704"/>
            <a:ext cx="6974495" cy="2880043"/>
          </a:xfrm>
        </p:spPr>
        <p:txBody>
          <a:bodyPr anchor="b">
            <a:normAutofit fontScale="90000"/>
          </a:bodyPr>
          <a:lstStyle/>
          <a:p>
            <a:r>
              <a:rPr lang="et-EE" dirty="0"/>
              <a:t>Hoonete ligipääsetavus</a:t>
            </a:r>
            <a:br>
              <a:rPr lang="et-EE" dirty="0"/>
            </a:br>
            <a:r>
              <a:rPr lang="et-EE" dirty="0"/>
              <a:t>ja </a:t>
            </a:r>
            <a:br>
              <a:rPr lang="et-EE" dirty="0"/>
            </a:br>
            <a:r>
              <a:rPr lang="et-EE" dirty="0"/>
              <a:t>selle tagamine</a:t>
            </a:r>
            <a:endParaRPr lang="en-US" dirty="0"/>
          </a:p>
        </p:txBody>
      </p:sp>
      <p:sp>
        <p:nvSpPr>
          <p:cNvPr id="3" name="Text Placeholder 2"/>
          <p:cNvSpPr>
            <a:spLocks noGrp="1"/>
          </p:cNvSpPr>
          <p:nvPr>
            <p:ph type="subTitle" idx="1"/>
          </p:nvPr>
        </p:nvSpPr>
        <p:spPr>
          <a:xfrm>
            <a:off x="2608753" y="4407932"/>
            <a:ext cx="6974494" cy="1997263"/>
          </a:xfrm>
        </p:spPr>
        <p:txBody>
          <a:bodyPr>
            <a:normAutofit/>
          </a:bodyPr>
          <a:lstStyle/>
          <a:p>
            <a:r>
              <a:rPr lang="et-EE" dirty="0"/>
              <a:t>Kaido-Allan Lainurm</a:t>
            </a:r>
          </a:p>
          <a:p>
            <a:r>
              <a:rPr lang="et-EE" dirty="0"/>
              <a:t>TTJA</a:t>
            </a:r>
          </a:p>
          <a:p>
            <a:r>
              <a:rPr lang="et-EE" dirty="0" err="1"/>
              <a:t>EPIKoda</a:t>
            </a:r>
            <a:r>
              <a:rPr lang="et-EE" dirty="0"/>
              <a:t> 28.05.2021</a:t>
            </a:r>
            <a:endParaRPr lang="en-US" dirty="0"/>
          </a:p>
        </p:txBody>
      </p:sp>
    </p:spTree>
    <p:extLst>
      <p:ext uri="{BB962C8B-B14F-4D97-AF65-F5344CB8AC3E}">
        <p14:creationId xmlns:p14="http://schemas.microsoft.com/office/powerpoint/2010/main" val="3222380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err="1"/>
              <a:t>EPIKoja</a:t>
            </a:r>
            <a:r>
              <a:rPr lang="et-EE" dirty="0"/>
              <a:t> liikmete tähtpäevad</a:t>
            </a:r>
          </a:p>
        </p:txBody>
      </p:sp>
      <p:sp>
        <p:nvSpPr>
          <p:cNvPr id="3" name="Sisu kohatäide 2"/>
          <p:cNvSpPr>
            <a:spLocks noGrp="1"/>
          </p:cNvSpPr>
          <p:nvPr>
            <p:ph idx="1"/>
          </p:nvPr>
        </p:nvSpPr>
        <p:spPr>
          <a:xfrm>
            <a:off x="838200" y="1573377"/>
            <a:ext cx="10515600" cy="4351338"/>
          </a:xfrm>
        </p:spPr>
        <p:txBody>
          <a:bodyPr/>
          <a:lstStyle/>
          <a:p>
            <a:pPr marL="0" indent="0">
              <a:buNone/>
            </a:pPr>
            <a:endParaRPr lang="et-EE" sz="3600" dirty="0">
              <a:solidFill>
                <a:srgbClr val="FF0000"/>
              </a:solidFill>
            </a:endParaRPr>
          </a:p>
          <a:p>
            <a:r>
              <a:rPr lang="fi-FI" sz="3600" dirty="0"/>
              <a:t>Eesti </a:t>
            </a:r>
            <a:r>
              <a:rPr lang="fi-FI" sz="3600" dirty="0" err="1"/>
              <a:t>Autismiliit</a:t>
            </a:r>
            <a:r>
              <a:rPr lang="fi-FI" sz="3600" dirty="0"/>
              <a:t> </a:t>
            </a:r>
            <a:r>
              <a:rPr lang="et-EE" sz="3600" dirty="0"/>
              <a:t>30</a:t>
            </a:r>
            <a:endParaRPr lang="fi-FI" sz="3600" dirty="0"/>
          </a:p>
          <a:p>
            <a:r>
              <a:rPr lang="fi-FI" sz="3600" dirty="0"/>
              <a:t>Eesti </a:t>
            </a:r>
            <a:r>
              <a:rPr lang="fi-FI" sz="3600" dirty="0" err="1"/>
              <a:t>Psoriaasiliit</a:t>
            </a:r>
            <a:r>
              <a:rPr lang="fi-FI" sz="3600" dirty="0"/>
              <a:t> </a:t>
            </a:r>
            <a:r>
              <a:rPr lang="et-EE" sz="3600" dirty="0"/>
              <a:t>30</a:t>
            </a:r>
            <a:endParaRPr lang="fi-FI" sz="3600" dirty="0"/>
          </a:p>
          <a:p>
            <a:r>
              <a:rPr lang="fi-FI" sz="3600" dirty="0"/>
              <a:t>Eesti </a:t>
            </a:r>
            <a:r>
              <a:rPr lang="fi-FI" sz="3600" dirty="0" err="1"/>
              <a:t>Seljaajusonga</a:t>
            </a:r>
            <a:r>
              <a:rPr lang="fi-FI" sz="3600" dirty="0"/>
              <a:t> ja </a:t>
            </a:r>
            <a:r>
              <a:rPr lang="fi-FI" sz="3600" dirty="0" err="1"/>
              <a:t>Vesipeahaigete</a:t>
            </a:r>
            <a:r>
              <a:rPr lang="fi-FI" sz="3600" dirty="0"/>
              <a:t> </a:t>
            </a:r>
            <a:r>
              <a:rPr lang="fi-FI" sz="3600" dirty="0" err="1"/>
              <a:t>Selts</a:t>
            </a:r>
            <a:r>
              <a:rPr lang="fi-FI" sz="3600" dirty="0"/>
              <a:t> </a:t>
            </a:r>
            <a:r>
              <a:rPr lang="et-EE" sz="3600" dirty="0"/>
              <a:t>30</a:t>
            </a:r>
          </a:p>
          <a:p>
            <a:r>
              <a:rPr lang="et-EE" sz="3600" dirty="0"/>
              <a:t>Eesti </a:t>
            </a:r>
            <a:r>
              <a:rPr lang="et-EE" sz="3600" dirty="0" err="1"/>
              <a:t>Tsöliaakia</a:t>
            </a:r>
            <a:r>
              <a:rPr lang="et-EE" sz="3600" dirty="0"/>
              <a:t> Selts 25    </a:t>
            </a:r>
          </a:p>
        </p:txBody>
      </p:sp>
      <p:pic>
        <p:nvPicPr>
          <p:cNvPr id="4" name="Pil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4774" y="365125"/>
            <a:ext cx="2657475" cy="2657475"/>
          </a:xfrm>
          <a:prstGeom prst="rect">
            <a:avLst/>
          </a:prstGeom>
        </p:spPr>
      </p:pic>
    </p:spTree>
    <p:extLst>
      <p:ext uri="{BB962C8B-B14F-4D97-AF65-F5344CB8AC3E}">
        <p14:creationId xmlns:p14="http://schemas.microsoft.com/office/powerpoint/2010/main" val="220565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a:extLst>
              <a:ext uri="{FF2B5EF4-FFF2-40B4-BE49-F238E27FC236}">
                <a16:creationId xmlns:a16="http://schemas.microsoft.com/office/drawing/2014/main" id="{0E6D4088-62AC-498B-B53D-38EC8F39FDD7}"/>
              </a:ext>
            </a:extLst>
          </p:cNvPr>
          <p:cNvSpPr>
            <a:spLocks noGrp="1"/>
          </p:cNvSpPr>
          <p:nvPr>
            <p:ph type="title"/>
          </p:nvPr>
        </p:nvSpPr>
        <p:spPr/>
        <p:txBody>
          <a:bodyPr>
            <a:normAutofit fontScale="90000"/>
          </a:bodyPr>
          <a:lstStyle/>
          <a:p>
            <a:r>
              <a:rPr lang="et-EE" dirty="0"/>
              <a:t>TTJA roll ligipääsetavuse riikliku järelevalve</a:t>
            </a:r>
            <a:br>
              <a:rPr lang="et-EE" dirty="0"/>
            </a:br>
            <a:r>
              <a:rPr lang="et-EE" dirty="0"/>
              <a:t>teostamisel</a:t>
            </a:r>
          </a:p>
        </p:txBody>
      </p:sp>
      <p:sp>
        <p:nvSpPr>
          <p:cNvPr id="5" name="Teksti kohatäide 4">
            <a:extLst>
              <a:ext uri="{FF2B5EF4-FFF2-40B4-BE49-F238E27FC236}">
                <a16:creationId xmlns:a16="http://schemas.microsoft.com/office/drawing/2014/main" id="{B6357C06-B53F-4666-9477-BA30466FCCA9}"/>
              </a:ext>
            </a:extLst>
          </p:cNvPr>
          <p:cNvSpPr>
            <a:spLocks noGrp="1"/>
          </p:cNvSpPr>
          <p:nvPr>
            <p:ph type="body" idx="1"/>
          </p:nvPr>
        </p:nvSpPr>
        <p:spPr/>
        <p:txBody>
          <a:bodyPr/>
          <a:lstStyle/>
          <a:p>
            <a:endParaRPr lang="et-EE"/>
          </a:p>
        </p:txBody>
      </p:sp>
    </p:spTree>
    <p:extLst>
      <p:ext uri="{BB962C8B-B14F-4D97-AF65-F5344CB8AC3E}">
        <p14:creationId xmlns:p14="http://schemas.microsoft.com/office/powerpoint/2010/main" val="1479067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7C6E316-292D-4EE2-BC7E-A712867113C8}"/>
              </a:ext>
            </a:extLst>
          </p:cNvPr>
          <p:cNvSpPr>
            <a:spLocks noGrp="1"/>
          </p:cNvSpPr>
          <p:nvPr>
            <p:ph type="title"/>
          </p:nvPr>
        </p:nvSpPr>
        <p:spPr>
          <a:xfrm>
            <a:off x="1559610" y="544512"/>
            <a:ext cx="9794189" cy="1325563"/>
          </a:xfrm>
        </p:spPr>
        <p:txBody>
          <a:bodyPr anchor="b">
            <a:normAutofit/>
          </a:bodyPr>
          <a:lstStyle/>
          <a:p>
            <a:r>
              <a:rPr lang="et-EE" dirty="0"/>
              <a:t>Põhimõtted, millest lähtume</a:t>
            </a:r>
          </a:p>
        </p:txBody>
      </p:sp>
      <p:graphicFrame>
        <p:nvGraphicFramePr>
          <p:cNvPr id="24" name="Sisu kohatäide 2">
            <a:extLst>
              <a:ext uri="{FF2B5EF4-FFF2-40B4-BE49-F238E27FC236}">
                <a16:creationId xmlns:a16="http://schemas.microsoft.com/office/drawing/2014/main" id="{2B07973E-AEDC-454C-A8C0-9BAF4EC85520}"/>
              </a:ext>
            </a:extLst>
          </p:cNvPr>
          <p:cNvGraphicFramePr>
            <a:graphicFrameLocks noGrp="1"/>
          </p:cNvGraphicFramePr>
          <p:nvPr>
            <p:ph idx="1"/>
          </p:nvPr>
        </p:nvGraphicFramePr>
        <p:xfrm>
          <a:off x="1559610" y="2005012"/>
          <a:ext cx="979419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5061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575439C-834F-4C9D-82A8-EF9198909D4A}"/>
              </a:ext>
            </a:extLst>
          </p:cNvPr>
          <p:cNvSpPr>
            <a:spLocks noGrp="1"/>
          </p:cNvSpPr>
          <p:nvPr>
            <p:ph type="title"/>
          </p:nvPr>
        </p:nvSpPr>
        <p:spPr>
          <a:xfrm>
            <a:off x="1559610" y="544512"/>
            <a:ext cx="9794189" cy="1325563"/>
          </a:xfrm>
        </p:spPr>
        <p:txBody>
          <a:bodyPr anchor="b">
            <a:normAutofit/>
          </a:bodyPr>
          <a:lstStyle/>
          <a:p>
            <a:r>
              <a:rPr lang="et-EE" dirty="0"/>
              <a:t>Objektide valik</a:t>
            </a:r>
          </a:p>
        </p:txBody>
      </p:sp>
      <p:graphicFrame>
        <p:nvGraphicFramePr>
          <p:cNvPr id="5" name="Sisu kohatäide 2">
            <a:extLst>
              <a:ext uri="{FF2B5EF4-FFF2-40B4-BE49-F238E27FC236}">
                <a16:creationId xmlns:a16="http://schemas.microsoft.com/office/drawing/2014/main" id="{71FBD24F-50AF-4FD0-A33E-4272CBA3950C}"/>
              </a:ext>
            </a:extLst>
          </p:cNvPr>
          <p:cNvGraphicFramePr>
            <a:graphicFrameLocks noGrp="1"/>
          </p:cNvGraphicFramePr>
          <p:nvPr>
            <p:ph idx="1"/>
          </p:nvPr>
        </p:nvGraphicFramePr>
        <p:xfrm>
          <a:off x="1559610" y="2005012"/>
          <a:ext cx="979419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7952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416DBF5-C209-4D39-AFF9-7893C0CC4C13}"/>
              </a:ext>
            </a:extLst>
          </p:cNvPr>
          <p:cNvSpPr>
            <a:spLocks noGrp="1"/>
          </p:cNvSpPr>
          <p:nvPr>
            <p:ph type="title"/>
          </p:nvPr>
        </p:nvSpPr>
        <p:spPr/>
        <p:txBody>
          <a:bodyPr anchor="b">
            <a:normAutofit/>
          </a:bodyPr>
          <a:lstStyle/>
          <a:p>
            <a:r>
              <a:rPr lang="et-EE" dirty="0"/>
              <a:t>Objektide valik</a:t>
            </a:r>
          </a:p>
        </p:txBody>
      </p:sp>
      <p:sp>
        <p:nvSpPr>
          <p:cNvPr id="3" name="Sisu kohatäide 2">
            <a:extLst>
              <a:ext uri="{FF2B5EF4-FFF2-40B4-BE49-F238E27FC236}">
                <a16:creationId xmlns:a16="http://schemas.microsoft.com/office/drawing/2014/main" id="{A28FB299-50E0-4861-8DB2-8D31E7F6DCC3}"/>
              </a:ext>
            </a:extLst>
          </p:cNvPr>
          <p:cNvSpPr>
            <a:spLocks noGrp="1"/>
          </p:cNvSpPr>
          <p:nvPr>
            <p:ph idx="1"/>
          </p:nvPr>
        </p:nvSpPr>
        <p:spPr/>
        <p:txBody>
          <a:bodyPr>
            <a:normAutofit/>
          </a:bodyPr>
          <a:lstStyle/>
          <a:p>
            <a:pPr marL="0" indent="0">
              <a:buNone/>
            </a:pPr>
            <a:r>
              <a:rPr lang="et-EE" sz="1800" dirty="0"/>
              <a:t>Valiku tegemisel kehtivad põhimõtted:</a:t>
            </a:r>
          </a:p>
          <a:p>
            <a:pPr lvl="1"/>
            <a:r>
              <a:rPr lang="et-EE" sz="1800" dirty="0"/>
              <a:t>piisavalt suur avalik huvi, </a:t>
            </a:r>
          </a:p>
          <a:p>
            <a:pPr lvl="1"/>
            <a:r>
              <a:rPr lang="et-EE" sz="1800" dirty="0"/>
              <a:t>piisavalt palju teenuse tarbijaid (mõju ulatus),</a:t>
            </a:r>
          </a:p>
          <a:p>
            <a:pPr lvl="1"/>
            <a:r>
              <a:rPr lang="et-EE" sz="1800" dirty="0"/>
              <a:t>teenuse iseloom eeldab head ligipääsetavust.</a:t>
            </a:r>
          </a:p>
          <a:p>
            <a:pPr marL="0" indent="0">
              <a:buNone/>
            </a:pPr>
            <a:r>
              <a:rPr lang="et-EE" sz="1800" dirty="0"/>
              <a:t>Näiteks koolid, lasteaiad, ülikoolide õppehooned, esmatasandi tervishoid, hooldekodud, vallamajad, riigiasutused, muuseumid, kaubanduskeskused jne).</a:t>
            </a:r>
          </a:p>
          <a:p>
            <a:pPr marL="0" indent="0">
              <a:buNone/>
            </a:pPr>
            <a:r>
              <a:rPr lang="et-EE" sz="1800" dirty="0"/>
              <a:t>Objektide valiku aluseks on </a:t>
            </a:r>
            <a:r>
              <a:rPr lang="et-EE" sz="1800" dirty="0" err="1"/>
              <a:t>EHR-i</a:t>
            </a:r>
            <a:r>
              <a:rPr lang="et-EE" sz="1800" dirty="0"/>
              <a:t> andmed, avalikult kättesaadav info, ekspertide ja koostööpartnerite soovitused.</a:t>
            </a:r>
          </a:p>
          <a:p>
            <a:pPr marL="0" indent="0">
              <a:buNone/>
            </a:pPr>
            <a:endParaRPr lang="et-EE" sz="1800" dirty="0"/>
          </a:p>
          <a:p>
            <a:pPr marL="0" indent="0">
              <a:buNone/>
            </a:pPr>
            <a:r>
              <a:rPr lang="et-EE" sz="1800" b="1" dirty="0"/>
              <a:t>NB! </a:t>
            </a:r>
            <a:r>
              <a:rPr lang="et-EE" sz="1800" dirty="0"/>
              <a:t>Fookuse seadmine uuematele objektidele tagab omanikule / arhitektile / ehitajale kiire tagasiside ja efektiivse reageerimise. Mitmed puudused on võimalik kõrvaldada garantiiaja jooksul. Saadud tagasisidet ja kogemust on võimalik koheselt rakendada uute objektide tellimisel / projekteerimisel / ehitamisel.</a:t>
            </a:r>
          </a:p>
          <a:p>
            <a:pPr marL="0" indent="0">
              <a:buNone/>
            </a:pPr>
            <a:endParaRPr lang="et-EE" sz="1800" dirty="0"/>
          </a:p>
        </p:txBody>
      </p:sp>
    </p:spTree>
    <p:extLst>
      <p:ext uri="{BB962C8B-B14F-4D97-AF65-F5344CB8AC3E}">
        <p14:creationId xmlns:p14="http://schemas.microsoft.com/office/powerpoint/2010/main" val="2437364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5DCB5D5-CD27-460C-942D-2D66F09808EB}"/>
              </a:ext>
            </a:extLst>
          </p:cNvPr>
          <p:cNvSpPr>
            <a:spLocks noGrp="1"/>
          </p:cNvSpPr>
          <p:nvPr>
            <p:ph type="title"/>
          </p:nvPr>
        </p:nvSpPr>
        <p:spPr/>
        <p:txBody>
          <a:bodyPr anchor="b">
            <a:normAutofit/>
          </a:bodyPr>
          <a:lstStyle/>
          <a:p>
            <a:r>
              <a:rPr lang="et-EE" dirty="0"/>
              <a:t>Mida kohapeal teeme</a:t>
            </a:r>
          </a:p>
        </p:txBody>
      </p:sp>
      <p:sp>
        <p:nvSpPr>
          <p:cNvPr id="3" name="Sisu kohatäide 2">
            <a:extLst>
              <a:ext uri="{FF2B5EF4-FFF2-40B4-BE49-F238E27FC236}">
                <a16:creationId xmlns:a16="http://schemas.microsoft.com/office/drawing/2014/main" id="{C3B2462A-DE56-43CA-8D4C-6D2E090CB080}"/>
              </a:ext>
            </a:extLst>
          </p:cNvPr>
          <p:cNvSpPr>
            <a:spLocks noGrp="1"/>
          </p:cNvSpPr>
          <p:nvPr>
            <p:ph idx="1"/>
          </p:nvPr>
        </p:nvSpPr>
        <p:spPr/>
        <p:txBody>
          <a:bodyPr>
            <a:normAutofit/>
          </a:bodyPr>
          <a:lstStyle/>
          <a:p>
            <a:pPr marL="0" indent="0">
              <a:buNone/>
            </a:pPr>
            <a:r>
              <a:rPr lang="et-EE" sz="2600" dirty="0"/>
              <a:t>Vaatame läbi üldjuhul kõik määruse nõuded hoonete ligipääsetavusele – kontrollime 80…120 punkti täitmist, täidame koos omaniku / haldajaga paikvaatluse lehe. Abiks fotoaparaat, kaldemõõtja, mõõdulint.</a:t>
            </a:r>
          </a:p>
          <a:p>
            <a:pPr marL="0" indent="0">
              <a:buNone/>
            </a:pPr>
            <a:r>
              <a:rPr lang="et-EE" sz="2600" dirty="0"/>
              <a:t>Vaatluse juures viibib hoone omaniku, kasutaja või haldusettevõtte esindaja. </a:t>
            </a:r>
          </a:p>
          <a:p>
            <a:pPr marL="0" indent="0">
              <a:buNone/>
            </a:pPr>
            <a:r>
              <a:rPr lang="et-EE" sz="2600" dirty="0"/>
              <a:t>Vaatluse käigus anname tagasisidet (</a:t>
            </a:r>
            <a:r>
              <a:rPr lang="et-EE" sz="2600" i="1" dirty="0"/>
              <a:t>nõustav järelevalve</a:t>
            </a:r>
            <a:r>
              <a:rPr lang="et-EE" sz="2600" dirty="0"/>
              <a:t>), miks üks või teine nõue on vajalik (näiteks trepiastmete markeerimine või invatualeti ukse täiendav käepide). Sisuliselt toimub kohapealne koolitus ja otsime koos sobivaid lahendusi puuduste likvideerimiseks.</a:t>
            </a:r>
          </a:p>
          <a:p>
            <a:pPr marL="0" indent="0">
              <a:buNone/>
            </a:pPr>
            <a:endParaRPr lang="et-EE" sz="2600" dirty="0"/>
          </a:p>
        </p:txBody>
      </p:sp>
    </p:spTree>
    <p:extLst>
      <p:ext uri="{BB962C8B-B14F-4D97-AF65-F5344CB8AC3E}">
        <p14:creationId xmlns:p14="http://schemas.microsoft.com/office/powerpoint/2010/main" val="1105939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a:extLst>
              <a:ext uri="{FF2B5EF4-FFF2-40B4-BE49-F238E27FC236}">
                <a16:creationId xmlns:a16="http://schemas.microsoft.com/office/drawing/2014/main" id="{16BB5996-F8E0-4AF7-963E-6B55268A9D14}"/>
              </a:ext>
            </a:extLst>
          </p:cNvPr>
          <p:cNvPicPr>
            <a:picLocks noChangeAspect="1"/>
          </p:cNvPicPr>
          <p:nvPr/>
        </p:nvPicPr>
        <p:blipFill>
          <a:blip r:embed="rId3"/>
          <a:stretch>
            <a:fillRect/>
          </a:stretch>
        </p:blipFill>
        <p:spPr>
          <a:xfrm>
            <a:off x="1362636" y="192740"/>
            <a:ext cx="9466729" cy="6665259"/>
          </a:xfrm>
          <a:prstGeom prst="rect">
            <a:avLst/>
          </a:prstGeom>
          <a:ln w="12700">
            <a:solidFill>
              <a:schemeClr val="tx1"/>
            </a:solidFill>
          </a:ln>
        </p:spPr>
      </p:pic>
    </p:spTree>
    <p:extLst>
      <p:ext uri="{BB962C8B-B14F-4D97-AF65-F5344CB8AC3E}">
        <p14:creationId xmlns:p14="http://schemas.microsoft.com/office/powerpoint/2010/main" val="1612652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7F12E6D-CFA4-4E95-8886-997A19532C4D}"/>
              </a:ext>
            </a:extLst>
          </p:cNvPr>
          <p:cNvSpPr>
            <a:spLocks noGrp="1"/>
          </p:cNvSpPr>
          <p:nvPr>
            <p:ph type="title"/>
          </p:nvPr>
        </p:nvSpPr>
        <p:spPr/>
        <p:txBody>
          <a:bodyPr anchor="b">
            <a:normAutofit/>
          </a:bodyPr>
          <a:lstStyle/>
          <a:p>
            <a:r>
              <a:rPr lang="et-EE" dirty="0"/>
              <a:t>Hinnangu tekkimine</a:t>
            </a:r>
          </a:p>
        </p:txBody>
      </p:sp>
      <p:sp>
        <p:nvSpPr>
          <p:cNvPr id="3" name="Sisu kohatäide 2">
            <a:extLst>
              <a:ext uri="{FF2B5EF4-FFF2-40B4-BE49-F238E27FC236}">
                <a16:creationId xmlns:a16="http://schemas.microsoft.com/office/drawing/2014/main" id="{BBAB8355-D86A-49CF-9DA3-B0F192489AC2}"/>
              </a:ext>
            </a:extLst>
          </p:cNvPr>
          <p:cNvSpPr>
            <a:spLocks noGrp="1"/>
          </p:cNvSpPr>
          <p:nvPr>
            <p:ph idx="1"/>
          </p:nvPr>
        </p:nvSpPr>
        <p:spPr>
          <a:xfrm>
            <a:off x="1559610" y="2005012"/>
            <a:ext cx="9794190" cy="4603178"/>
          </a:xfrm>
        </p:spPr>
        <p:txBody>
          <a:bodyPr>
            <a:normAutofit/>
          </a:bodyPr>
          <a:lstStyle/>
          <a:p>
            <a:pPr marL="0" indent="0">
              <a:buNone/>
            </a:pPr>
            <a:r>
              <a:rPr lang="et-EE" sz="1800" dirty="0"/>
              <a:t>Iga punkti puhul märgime valikvastusena, kas (1) vastab nõuetele, (2) ei vasta, (3) vastab osaliselt või (4) ei rakendu. Kõrvalekallete puhul täpsustatakse, milles kõrvalekalle seisneb, kas kõrvalekalle on põhjendatud.</a:t>
            </a:r>
          </a:p>
          <a:p>
            <a:pPr marL="0" indent="0">
              <a:buNone/>
            </a:pPr>
            <a:r>
              <a:rPr lang="et-EE" sz="1800" dirty="0"/>
              <a:t>Hinnangu andmisel on oluline, kas puudus on seotud ohuga inimese elule ja tervisele (näiteks puuduvad trepipiirded, käsipuud vms) või on puudus seotud kasutusmugavusega (näiteks valele kõrgusele paigaldatud nagid või peegel). </a:t>
            </a:r>
          </a:p>
          <a:p>
            <a:pPr marL="0" indent="0">
              <a:buNone/>
            </a:pPr>
            <a:r>
              <a:rPr lang="et-EE" sz="1800" dirty="0"/>
              <a:t>Paikvaatlusprotokoll saadetakse hoone omanikule või haldajale, kes saab asjaolusid selgitada ja teha omapoolseid ettepanekuid puuduste likvideerimise tegevuskava ja ajagraafiku osas. Üldjuhul saavutatakse kokkulepe mõistlikus tööde teostamise tegevuskavas.</a:t>
            </a:r>
          </a:p>
          <a:p>
            <a:pPr marL="0" indent="0">
              <a:buNone/>
            </a:pPr>
            <a:endParaRPr lang="et-EE" sz="1800" dirty="0"/>
          </a:p>
          <a:p>
            <a:pPr marL="0" indent="0">
              <a:buNone/>
            </a:pPr>
            <a:r>
              <a:rPr lang="et-EE" sz="1800" dirty="0"/>
              <a:t>Hinnangu tekkimisel on aluseks praktiline kogemus, piisav eeltöö (sh ehitusprojektide ja teostusjoonistega tutvumine), selgituste ärakuulamine, suhtumise tunnetamine jms.</a:t>
            </a:r>
          </a:p>
          <a:p>
            <a:pPr marL="0" indent="0">
              <a:buNone/>
            </a:pPr>
            <a:r>
              <a:rPr lang="et-EE" sz="1800" dirty="0"/>
              <a:t>Ametnikul on teatud kaalutlusõigus puuduse hindamisel ja erilahenduste aktsepteerimisel.</a:t>
            </a:r>
          </a:p>
          <a:p>
            <a:pPr marL="0" indent="0">
              <a:buNone/>
            </a:pPr>
            <a:endParaRPr lang="et-EE" sz="1800" dirty="0"/>
          </a:p>
        </p:txBody>
      </p:sp>
    </p:spTree>
    <p:extLst>
      <p:ext uri="{BB962C8B-B14F-4D97-AF65-F5344CB8AC3E}">
        <p14:creationId xmlns:p14="http://schemas.microsoft.com/office/powerpoint/2010/main" val="2299142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FAC1E63-8EDD-4FA7-8143-D69820B42DCE}"/>
              </a:ext>
            </a:extLst>
          </p:cNvPr>
          <p:cNvSpPr>
            <a:spLocks noGrp="1"/>
          </p:cNvSpPr>
          <p:nvPr>
            <p:ph type="title"/>
          </p:nvPr>
        </p:nvSpPr>
        <p:spPr/>
        <p:txBody>
          <a:bodyPr/>
          <a:lstStyle/>
          <a:p>
            <a:r>
              <a:rPr lang="et-EE" dirty="0"/>
              <a:t>Menetluse edasisest käigust</a:t>
            </a:r>
          </a:p>
        </p:txBody>
      </p:sp>
      <p:sp>
        <p:nvSpPr>
          <p:cNvPr id="3" name="Sisu kohatäide 2">
            <a:extLst>
              <a:ext uri="{FF2B5EF4-FFF2-40B4-BE49-F238E27FC236}">
                <a16:creationId xmlns:a16="http://schemas.microsoft.com/office/drawing/2014/main" id="{7A4B39D7-4585-4357-A75E-1131EF0B817E}"/>
              </a:ext>
            </a:extLst>
          </p:cNvPr>
          <p:cNvSpPr>
            <a:spLocks noGrp="1"/>
          </p:cNvSpPr>
          <p:nvPr>
            <p:ph idx="1"/>
          </p:nvPr>
        </p:nvSpPr>
        <p:spPr>
          <a:xfrm>
            <a:off x="1559610" y="2005011"/>
            <a:ext cx="9794190" cy="4640885"/>
          </a:xfrm>
        </p:spPr>
        <p:txBody>
          <a:bodyPr>
            <a:normAutofit/>
          </a:bodyPr>
          <a:lstStyle/>
          <a:p>
            <a:pPr marL="0" indent="0">
              <a:buNone/>
            </a:pPr>
            <a:r>
              <a:rPr lang="et-EE" sz="2000" dirty="0"/>
              <a:t>TTJA vormistab paikvaatluse tulemuste põhjal paikvaatlusprotokolli.</a:t>
            </a:r>
          </a:p>
          <a:p>
            <a:pPr marL="0" indent="0">
              <a:buNone/>
            </a:pPr>
            <a:r>
              <a:rPr lang="et-EE" sz="2000" dirty="0"/>
              <a:t>Vastavalt Haldusmenetluse seaduse § 40 lg 1 ja lg 2 peab haldusorgan andma menetlusosalisele võimaluse oma arvamuse ja vastuväidete esitamiseks.</a:t>
            </a:r>
          </a:p>
          <a:p>
            <a:pPr marL="0" indent="0">
              <a:buNone/>
            </a:pPr>
            <a:r>
              <a:rPr lang="et-EE" sz="2000" dirty="0"/>
              <a:t>Järelevalvemenetluse algatamise ja paikvaatlusprotokolli esitamisega ei tee TTJA ettekirjutust. Sunni rakendamine ei ole seega vältimatu. </a:t>
            </a:r>
          </a:p>
          <a:p>
            <a:pPr marL="0" indent="0">
              <a:buNone/>
            </a:pPr>
            <a:r>
              <a:rPr lang="et-EE" sz="2000" dirty="0"/>
              <a:t>Kui järelevalveametniku ja hoone omaniku või haldaja vahel saavutatakse kokkulepe mõistliku aja jooksul puuduste likvideerimiseks, siis lõpetatakse järelevalve menetlus peale vajalike tööde elluviimist (aruande esitamist). </a:t>
            </a:r>
          </a:p>
          <a:p>
            <a:pPr marL="0" indent="0">
              <a:buNone/>
            </a:pPr>
            <a:r>
              <a:rPr lang="et-EE" sz="2000" dirty="0"/>
              <a:t>TTJA-l on korrakaitseseaduse § 28 lõike 1 kohaselt õigus ettekirjutuse tegemiseks või haldussunnivahendite kohaldamiseks. </a:t>
            </a:r>
          </a:p>
          <a:p>
            <a:pPr marL="0" indent="0">
              <a:buNone/>
            </a:pPr>
            <a:r>
              <a:rPr lang="et-EE" sz="2000" dirty="0"/>
              <a:t>Korrakaitseseaduse § 28 lg 2 ja ehitusseadustiku § 133 kohaselt on ettekirjutuse määratud tähtajaks täitmata jätmise eest ette nähtud sunniraha igakordse kohaldamise ülemmäär füüsilisele isikule 6400 ja juriidilisele isikule 64 000 eurot.</a:t>
            </a:r>
          </a:p>
        </p:txBody>
      </p:sp>
    </p:spTree>
    <p:extLst>
      <p:ext uri="{BB962C8B-B14F-4D97-AF65-F5344CB8AC3E}">
        <p14:creationId xmlns:p14="http://schemas.microsoft.com/office/powerpoint/2010/main" val="1615417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a:extLst>
              <a:ext uri="{FF2B5EF4-FFF2-40B4-BE49-F238E27FC236}">
                <a16:creationId xmlns:a16="http://schemas.microsoft.com/office/drawing/2014/main" id="{AE7DD1DA-CFDC-4C7A-BD0D-28B5D4BBE43D}"/>
              </a:ext>
            </a:extLst>
          </p:cNvPr>
          <p:cNvPicPr>
            <a:picLocks noChangeAspect="1"/>
          </p:cNvPicPr>
          <p:nvPr/>
        </p:nvPicPr>
        <p:blipFill>
          <a:blip r:embed="rId2"/>
          <a:stretch>
            <a:fillRect/>
          </a:stretch>
        </p:blipFill>
        <p:spPr>
          <a:xfrm>
            <a:off x="1125647" y="110765"/>
            <a:ext cx="9940705" cy="6636470"/>
          </a:xfrm>
          <a:prstGeom prst="rect">
            <a:avLst/>
          </a:prstGeom>
          <a:noFill/>
          <a:ln w="50800">
            <a:solidFill>
              <a:schemeClr val="tx1">
                <a:lumMod val="65000"/>
                <a:lumOff val="35000"/>
              </a:schemeClr>
            </a:solidFill>
            <a:miter lim="800000"/>
          </a:ln>
        </p:spPr>
      </p:pic>
    </p:spTree>
    <p:extLst>
      <p:ext uri="{BB962C8B-B14F-4D97-AF65-F5344CB8AC3E}">
        <p14:creationId xmlns:p14="http://schemas.microsoft.com/office/powerpoint/2010/main" val="3582468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28BFBAD-94E7-4BCB-8D92-98B259FD48CD}"/>
              </a:ext>
            </a:extLst>
          </p:cNvPr>
          <p:cNvSpPr>
            <a:spLocks noGrp="1"/>
          </p:cNvSpPr>
          <p:nvPr>
            <p:ph type="title"/>
          </p:nvPr>
        </p:nvSpPr>
        <p:spPr/>
        <p:txBody>
          <a:bodyPr/>
          <a:lstStyle/>
          <a:p>
            <a:r>
              <a:rPr lang="et-EE" dirty="0"/>
              <a:t>Tööriistad</a:t>
            </a:r>
          </a:p>
        </p:txBody>
      </p:sp>
      <p:sp>
        <p:nvSpPr>
          <p:cNvPr id="3" name="Sisu kohatäide 2">
            <a:extLst>
              <a:ext uri="{FF2B5EF4-FFF2-40B4-BE49-F238E27FC236}">
                <a16:creationId xmlns:a16="http://schemas.microsoft.com/office/drawing/2014/main" id="{131014AD-3E15-424B-8BA2-B76E8D81A981}"/>
              </a:ext>
            </a:extLst>
          </p:cNvPr>
          <p:cNvSpPr>
            <a:spLocks noGrp="1"/>
          </p:cNvSpPr>
          <p:nvPr>
            <p:ph idx="1"/>
          </p:nvPr>
        </p:nvSpPr>
        <p:spPr/>
        <p:txBody>
          <a:bodyPr/>
          <a:lstStyle/>
          <a:p>
            <a:pPr marL="0" indent="0">
              <a:buNone/>
            </a:pPr>
            <a:r>
              <a:rPr lang="et-EE" u="sng" dirty="0"/>
              <a:t>Enesekontrolli lehed:</a:t>
            </a:r>
          </a:p>
          <a:p>
            <a:pPr>
              <a:buFont typeface="Wingdings" panose="05000000000000000000" pitchFamily="2" charset="2"/>
              <a:buChar char="ü"/>
            </a:pPr>
            <a:r>
              <a:rPr lang="et-EE" dirty="0"/>
              <a:t>Määrus nr 14 </a:t>
            </a:r>
            <a:r>
              <a:rPr lang="et-EE" u="sng" dirty="0">
                <a:hlinkClick r:id="rId2"/>
              </a:rPr>
              <a:t>https://ttja.ee/media/31/download</a:t>
            </a:r>
            <a:endParaRPr lang="et-EE" u="sng" dirty="0"/>
          </a:p>
          <a:p>
            <a:pPr>
              <a:buFont typeface="Wingdings" panose="05000000000000000000" pitchFamily="2" charset="2"/>
              <a:buChar char="ü"/>
            </a:pPr>
            <a:r>
              <a:rPr lang="et-EE" dirty="0"/>
              <a:t>Määrus nr 28 </a:t>
            </a:r>
            <a:r>
              <a:rPr lang="et-EE" u="sng" dirty="0">
                <a:hlinkClick r:id="rId3"/>
              </a:rPr>
              <a:t>https://ttja.ee/media/32/download</a:t>
            </a:r>
            <a:endParaRPr lang="et-EE" u="sng" dirty="0"/>
          </a:p>
          <a:p>
            <a:pPr marL="0" indent="0">
              <a:buNone/>
            </a:pPr>
            <a:endParaRPr lang="et-EE" dirty="0"/>
          </a:p>
          <a:p>
            <a:pPr marL="0" indent="0">
              <a:buNone/>
            </a:pPr>
            <a:r>
              <a:rPr lang="et-EE" dirty="0"/>
              <a:t>Abiks on erinevad juhendmaterjalid (neid on palju!) ja koostöövõrgustikud.</a:t>
            </a:r>
          </a:p>
          <a:p>
            <a:pPr marL="0" indent="0">
              <a:buNone/>
            </a:pPr>
            <a:endParaRPr lang="et-EE" dirty="0"/>
          </a:p>
        </p:txBody>
      </p:sp>
    </p:spTree>
    <p:extLst>
      <p:ext uri="{BB962C8B-B14F-4D97-AF65-F5344CB8AC3E}">
        <p14:creationId xmlns:p14="http://schemas.microsoft.com/office/powerpoint/2010/main" val="1226608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p:txBody>
          <a:bodyPr>
            <a:normAutofit/>
          </a:bodyPr>
          <a:lstStyle/>
          <a:p>
            <a:r>
              <a:rPr lang="et-EE" dirty="0" err="1"/>
              <a:t>EPIKoja</a:t>
            </a:r>
            <a:r>
              <a:rPr lang="et-EE" dirty="0"/>
              <a:t> </a:t>
            </a:r>
            <a:r>
              <a:rPr lang="en-GB" dirty="0" err="1"/>
              <a:t>liikmete</a:t>
            </a:r>
            <a:r>
              <a:rPr lang="en-GB" dirty="0"/>
              <a:t> </a:t>
            </a:r>
            <a:r>
              <a:rPr lang="en-GB" dirty="0" err="1"/>
              <a:t>uute</a:t>
            </a:r>
            <a:r>
              <a:rPr lang="en-GB" dirty="0"/>
              <a:t> </a:t>
            </a:r>
            <a:r>
              <a:rPr lang="en-GB" dirty="0" err="1"/>
              <a:t>juhtide</a:t>
            </a:r>
            <a:r>
              <a:rPr lang="en-GB" dirty="0"/>
              <a:t> </a:t>
            </a:r>
            <a:r>
              <a:rPr lang="en-GB" dirty="0" err="1"/>
              <a:t>tutvustamine</a:t>
            </a:r>
            <a:endParaRPr lang="et-EE" dirty="0"/>
          </a:p>
        </p:txBody>
      </p:sp>
      <p:sp>
        <p:nvSpPr>
          <p:cNvPr id="3" name="Alapealkiri 2"/>
          <p:cNvSpPr>
            <a:spLocks noGrp="1"/>
          </p:cNvSpPr>
          <p:nvPr>
            <p:ph type="subTitle" idx="1"/>
          </p:nvPr>
        </p:nvSpPr>
        <p:spPr>
          <a:xfrm>
            <a:off x="1524000" y="3882592"/>
            <a:ext cx="9144000" cy="1655762"/>
          </a:xfrm>
        </p:spPr>
        <p:txBody>
          <a:bodyPr>
            <a:normAutofit lnSpcReduction="10000"/>
          </a:bodyPr>
          <a:lstStyle/>
          <a:p>
            <a:r>
              <a:rPr lang="et-EE" b="1" dirty="0"/>
              <a:t>ELIL – tegevjuht </a:t>
            </a:r>
            <a:r>
              <a:rPr lang="et-EE" b="1" dirty="0" err="1"/>
              <a:t>Veiki</a:t>
            </a:r>
            <a:r>
              <a:rPr lang="et-EE" b="1" dirty="0"/>
              <a:t> </a:t>
            </a:r>
            <a:r>
              <a:rPr lang="et-EE" b="1" dirty="0" err="1"/>
              <a:t>Laan</a:t>
            </a:r>
            <a:endParaRPr lang="et-EE" b="1" dirty="0"/>
          </a:p>
          <a:p>
            <a:r>
              <a:rPr lang="et-EE" b="1" dirty="0"/>
              <a:t>Eesti </a:t>
            </a:r>
            <a:r>
              <a:rPr lang="et-EE" b="1" dirty="0" err="1"/>
              <a:t>Tsöliaakia</a:t>
            </a:r>
            <a:r>
              <a:rPr lang="et-EE" b="1" dirty="0"/>
              <a:t> Selts – juhatuse esimees </a:t>
            </a:r>
            <a:r>
              <a:rPr lang="et-EE" b="1" dirty="0" err="1"/>
              <a:t>Katre</a:t>
            </a:r>
            <a:r>
              <a:rPr lang="et-EE" b="1" dirty="0"/>
              <a:t> Trofimov</a:t>
            </a:r>
            <a:endParaRPr lang="en-GB" b="1" dirty="0"/>
          </a:p>
          <a:p>
            <a:r>
              <a:rPr lang="en-GB" b="1" dirty="0" err="1"/>
              <a:t>Tallinna</a:t>
            </a:r>
            <a:r>
              <a:rPr lang="en-GB" b="1" dirty="0"/>
              <a:t> PIK – </a:t>
            </a:r>
            <a:r>
              <a:rPr lang="en-GB" b="1" dirty="0" err="1"/>
              <a:t>tegevjuht</a:t>
            </a:r>
            <a:r>
              <a:rPr lang="en-GB" b="1" dirty="0"/>
              <a:t> M</a:t>
            </a:r>
            <a:r>
              <a:rPr lang="et-EE" b="1" dirty="0" err="1"/>
              <a:t>onika</a:t>
            </a:r>
            <a:r>
              <a:rPr lang="et-EE" b="1" dirty="0"/>
              <a:t> Tammerand</a:t>
            </a:r>
          </a:p>
          <a:p>
            <a:r>
              <a:rPr lang="en-GB" b="1" dirty="0"/>
              <a:t> </a:t>
            </a:r>
            <a:endParaRPr lang="et-EE" b="1" dirty="0"/>
          </a:p>
        </p:txBody>
      </p:sp>
    </p:spTree>
    <p:extLst>
      <p:ext uri="{BB962C8B-B14F-4D97-AF65-F5344CB8AC3E}">
        <p14:creationId xmlns:p14="http://schemas.microsoft.com/office/powerpoint/2010/main" val="3885849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a:extLst>
              <a:ext uri="{FF2B5EF4-FFF2-40B4-BE49-F238E27FC236}">
                <a16:creationId xmlns:a16="http://schemas.microsoft.com/office/drawing/2014/main" id="{42ECBD5E-8E45-49FE-A2C3-E1D3362E0E8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98138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D564271-D74C-4928-9737-7814A441CA3D}"/>
              </a:ext>
            </a:extLst>
          </p:cNvPr>
          <p:cNvSpPr>
            <a:spLocks noGrp="1"/>
          </p:cNvSpPr>
          <p:nvPr>
            <p:ph type="title"/>
          </p:nvPr>
        </p:nvSpPr>
        <p:spPr/>
        <p:txBody>
          <a:bodyPr/>
          <a:lstStyle/>
          <a:p>
            <a:r>
              <a:rPr lang="et-EE" dirty="0"/>
              <a:t>Õiguslik kontekst</a:t>
            </a:r>
          </a:p>
        </p:txBody>
      </p:sp>
      <p:sp>
        <p:nvSpPr>
          <p:cNvPr id="3" name="Teksti kohatäide 2">
            <a:extLst>
              <a:ext uri="{FF2B5EF4-FFF2-40B4-BE49-F238E27FC236}">
                <a16:creationId xmlns:a16="http://schemas.microsoft.com/office/drawing/2014/main" id="{B8CA8CD9-7CCD-4C67-B526-B60EBD473038}"/>
              </a:ext>
            </a:extLst>
          </p:cNvPr>
          <p:cNvSpPr>
            <a:spLocks noGrp="1"/>
          </p:cNvSpPr>
          <p:nvPr>
            <p:ph type="body" idx="1"/>
          </p:nvPr>
        </p:nvSpPr>
        <p:spPr/>
        <p:txBody>
          <a:bodyPr/>
          <a:lstStyle/>
          <a:p>
            <a:endParaRPr lang="et-EE"/>
          </a:p>
        </p:txBody>
      </p:sp>
    </p:spTree>
    <p:extLst>
      <p:ext uri="{BB962C8B-B14F-4D97-AF65-F5344CB8AC3E}">
        <p14:creationId xmlns:p14="http://schemas.microsoft.com/office/powerpoint/2010/main" val="3440307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86A996D-E511-47A2-A29D-BF80DD4BE4B9}"/>
              </a:ext>
            </a:extLst>
          </p:cNvPr>
          <p:cNvSpPr>
            <a:spLocks noGrp="1"/>
          </p:cNvSpPr>
          <p:nvPr>
            <p:ph type="title"/>
          </p:nvPr>
        </p:nvSpPr>
        <p:spPr/>
        <p:txBody>
          <a:bodyPr/>
          <a:lstStyle/>
          <a:p>
            <a:r>
              <a:rPr lang="et-EE" dirty="0"/>
              <a:t>Puuetega inimeste õiguste konventsioon</a:t>
            </a:r>
          </a:p>
        </p:txBody>
      </p:sp>
      <p:sp>
        <p:nvSpPr>
          <p:cNvPr id="3" name="Sisu kohatäide 2">
            <a:extLst>
              <a:ext uri="{FF2B5EF4-FFF2-40B4-BE49-F238E27FC236}">
                <a16:creationId xmlns:a16="http://schemas.microsoft.com/office/drawing/2014/main" id="{B9FE3200-8A0F-4CB8-BE7F-1B56DF36C1B7}"/>
              </a:ext>
            </a:extLst>
          </p:cNvPr>
          <p:cNvSpPr>
            <a:spLocks noGrp="1"/>
          </p:cNvSpPr>
          <p:nvPr>
            <p:ph idx="1"/>
          </p:nvPr>
        </p:nvSpPr>
        <p:spPr>
          <a:xfrm>
            <a:off x="1559610" y="2005012"/>
            <a:ext cx="9794190" cy="4518336"/>
          </a:xfrm>
        </p:spPr>
        <p:txBody>
          <a:bodyPr>
            <a:normAutofit/>
          </a:bodyPr>
          <a:lstStyle/>
          <a:p>
            <a:pPr>
              <a:lnSpc>
                <a:spcPct val="100000"/>
              </a:lnSpc>
            </a:pPr>
            <a:r>
              <a:rPr lang="et-EE" sz="2400" dirty="0"/>
              <a:t>21. märtsil 2012.a ratifitseeris Riigikogu </a:t>
            </a:r>
            <a:r>
              <a:rPr lang="et-EE" sz="2400" b="1" dirty="0"/>
              <a:t>Puuetega inimeste õiguste konventsiooni</a:t>
            </a:r>
          </a:p>
          <a:p>
            <a:pPr>
              <a:lnSpc>
                <a:spcPct val="100000"/>
              </a:lnSpc>
            </a:pPr>
            <a:r>
              <a:rPr lang="et-EE" sz="2400" dirty="0"/>
              <a:t>Konventsiooni </a:t>
            </a:r>
            <a:r>
              <a:rPr lang="et-EE" sz="2400" b="1" dirty="0"/>
              <a:t>eesmärgiks</a:t>
            </a:r>
            <a:r>
              <a:rPr lang="et-EE" sz="2400" dirty="0"/>
              <a:t> on edendada, kaitsta ja tagada kõigi inimõiguste ja põhivabaduste täielikku ja võrdset teostamist kõigi puuetega inimeste poolt ning edendada austust nende loomupärase väärikuse vastu. </a:t>
            </a:r>
          </a:p>
          <a:p>
            <a:pPr>
              <a:lnSpc>
                <a:spcPct val="100000"/>
              </a:lnSpc>
            </a:pPr>
            <a:r>
              <a:rPr lang="et-EE" sz="2400" dirty="0"/>
              <a:t>Juurdepääsetavust hoonetele, sealhulgas osalusriigi kohustust kehtestada miinimumnõuded ja kontrollida nende täitmist, reguleerib konventsiooni </a:t>
            </a:r>
            <a:r>
              <a:rPr lang="et-EE" sz="2400" b="1" dirty="0"/>
              <a:t>artikkel 9</a:t>
            </a:r>
            <a:r>
              <a:rPr lang="et-EE" sz="2400" dirty="0"/>
              <a:t>.</a:t>
            </a:r>
          </a:p>
        </p:txBody>
      </p:sp>
    </p:spTree>
    <p:extLst>
      <p:ext uri="{BB962C8B-B14F-4D97-AF65-F5344CB8AC3E}">
        <p14:creationId xmlns:p14="http://schemas.microsoft.com/office/powerpoint/2010/main" val="2492512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D3B4912-FC77-422D-93DB-B61577C03448}"/>
              </a:ext>
            </a:extLst>
          </p:cNvPr>
          <p:cNvSpPr>
            <a:spLocks noGrp="1"/>
          </p:cNvSpPr>
          <p:nvPr>
            <p:ph type="title"/>
          </p:nvPr>
        </p:nvSpPr>
        <p:spPr/>
        <p:txBody>
          <a:bodyPr/>
          <a:lstStyle/>
          <a:p>
            <a:r>
              <a:rPr lang="et-EE" dirty="0"/>
              <a:t>Ehitusseadustik</a:t>
            </a:r>
          </a:p>
        </p:txBody>
      </p:sp>
      <p:sp>
        <p:nvSpPr>
          <p:cNvPr id="3" name="Sisu kohatäide 2">
            <a:extLst>
              <a:ext uri="{FF2B5EF4-FFF2-40B4-BE49-F238E27FC236}">
                <a16:creationId xmlns:a16="http://schemas.microsoft.com/office/drawing/2014/main" id="{9DB64618-60D6-4AC0-B116-A111DCCB5608}"/>
              </a:ext>
            </a:extLst>
          </p:cNvPr>
          <p:cNvSpPr>
            <a:spLocks noGrp="1"/>
          </p:cNvSpPr>
          <p:nvPr>
            <p:ph idx="1"/>
          </p:nvPr>
        </p:nvSpPr>
        <p:spPr>
          <a:xfrm>
            <a:off x="1559610" y="2005011"/>
            <a:ext cx="9794190" cy="4659739"/>
          </a:xfrm>
        </p:spPr>
        <p:txBody>
          <a:bodyPr>
            <a:normAutofit fontScale="92500" lnSpcReduction="10000"/>
          </a:bodyPr>
          <a:lstStyle/>
          <a:p>
            <a:r>
              <a:rPr lang="et-EE" dirty="0"/>
              <a:t>Uus ehitusseadustik võeti vastu 11.02.2015, jõustus 01.07.2015.</a:t>
            </a:r>
          </a:p>
          <a:p>
            <a:r>
              <a:rPr lang="et-EE" dirty="0"/>
              <a:t>Sellega kaotasid kehtivuse senine ehitusseadus ja kõik tema rakendusaktid.</a:t>
            </a:r>
          </a:p>
          <a:p>
            <a:r>
              <a:rPr lang="et-EE" dirty="0"/>
              <a:t>Ligipääsetavuse valdkonna reguleerimise volitusnorm tuleneb ehitusseadustiku § 11 lõikest 4:</a:t>
            </a:r>
          </a:p>
          <a:p>
            <a:pPr marL="457200" lvl="1" indent="0">
              <a:buNone/>
            </a:pPr>
            <a:r>
              <a:rPr lang="et-EE" dirty="0"/>
              <a:t>§ 11.  Ehitisele esitatavad nõuded</a:t>
            </a:r>
          </a:p>
          <a:p>
            <a:pPr marL="457200" lvl="1" indent="0">
              <a:buNone/>
            </a:pPr>
            <a:r>
              <a:rPr lang="et-EE" dirty="0"/>
              <a:t>(1) Ehitis peab kogu oma kasutusea vältel vastama selle kasutamise nõuetele ja olemasolu vältel olema ohutu.</a:t>
            </a:r>
          </a:p>
          <a:p>
            <a:pPr marL="457200" lvl="1" indent="0">
              <a:buNone/>
            </a:pPr>
            <a:r>
              <a:rPr lang="et-EE" dirty="0"/>
              <a:t>(2) Ehitisele esitatavad nõuded hõlmavad asjakohasel juhul:</a:t>
            </a:r>
          </a:p>
          <a:p>
            <a:pPr marL="457200" lvl="1" indent="0">
              <a:buNone/>
            </a:pPr>
            <a:r>
              <a:rPr lang="et-EE" dirty="0"/>
              <a:t>   </a:t>
            </a:r>
            <a:r>
              <a:rPr lang="et-EE" u="sng" dirty="0"/>
              <a:t>8) puudega inimeste erivajadusi;</a:t>
            </a:r>
          </a:p>
          <a:p>
            <a:pPr marL="457200" lvl="1" indent="0">
              <a:buNone/>
            </a:pPr>
            <a:r>
              <a:rPr lang="et-EE" dirty="0"/>
              <a:t>(4) Valdkonna eest vastutav minister </a:t>
            </a:r>
            <a:r>
              <a:rPr lang="et-EE" u="sng" dirty="0"/>
              <a:t>võib määrusega täpsustada </a:t>
            </a:r>
            <a:r>
              <a:rPr lang="et-EE" dirty="0"/>
              <a:t>ehitisele esitatavaid nõudeid. </a:t>
            </a:r>
          </a:p>
        </p:txBody>
      </p:sp>
    </p:spTree>
    <p:extLst>
      <p:ext uri="{BB962C8B-B14F-4D97-AF65-F5344CB8AC3E}">
        <p14:creationId xmlns:p14="http://schemas.microsoft.com/office/powerpoint/2010/main" val="3332434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a:extLst>
              <a:ext uri="{FF2B5EF4-FFF2-40B4-BE49-F238E27FC236}">
                <a16:creationId xmlns:a16="http://schemas.microsoft.com/office/drawing/2014/main" id="{3D8CD1EC-1F92-4DA5-9977-0898C61DFEE4}"/>
              </a:ext>
            </a:extLst>
          </p:cNvPr>
          <p:cNvPicPr>
            <a:picLocks noChangeAspect="1"/>
          </p:cNvPicPr>
          <p:nvPr/>
        </p:nvPicPr>
        <p:blipFill>
          <a:blip r:embed="rId2"/>
          <a:stretch>
            <a:fillRect/>
          </a:stretch>
        </p:blipFill>
        <p:spPr>
          <a:xfrm>
            <a:off x="1588" y="893"/>
            <a:ext cx="12188825" cy="6856214"/>
          </a:xfrm>
          <a:prstGeom prst="rect">
            <a:avLst/>
          </a:prstGeom>
        </p:spPr>
      </p:pic>
    </p:spTree>
    <p:extLst>
      <p:ext uri="{BB962C8B-B14F-4D97-AF65-F5344CB8AC3E}">
        <p14:creationId xmlns:p14="http://schemas.microsoft.com/office/powerpoint/2010/main" val="2835335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lt 6">
            <a:extLst>
              <a:ext uri="{FF2B5EF4-FFF2-40B4-BE49-F238E27FC236}">
                <a16:creationId xmlns:a16="http://schemas.microsoft.com/office/drawing/2014/main" id="{28DAD811-5198-4465-9DF6-8AD4FDE06319}"/>
              </a:ext>
            </a:extLst>
          </p:cNvPr>
          <p:cNvPicPr>
            <a:picLocks noChangeAspect="1"/>
          </p:cNvPicPr>
          <p:nvPr/>
        </p:nvPicPr>
        <p:blipFill>
          <a:blip r:embed="rId2"/>
          <a:stretch>
            <a:fillRect/>
          </a:stretch>
        </p:blipFill>
        <p:spPr>
          <a:xfrm>
            <a:off x="1588" y="893"/>
            <a:ext cx="12188825" cy="6856214"/>
          </a:xfrm>
          <a:prstGeom prst="rect">
            <a:avLst/>
          </a:prstGeom>
        </p:spPr>
      </p:pic>
    </p:spTree>
    <p:extLst>
      <p:ext uri="{BB962C8B-B14F-4D97-AF65-F5344CB8AC3E}">
        <p14:creationId xmlns:p14="http://schemas.microsoft.com/office/powerpoint/2010/main" val="3759933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14E9D74-C446-43A6-A4F2-955FF46E7504}"/>
              </a:ext>
            </a:extLst>
          </p:cNvPr>
          <p:cNvSpPr>
            <a:spLocks noGrp="1"/>
          </p:cNvSpPr>
          <p:nvPr>
            <p:ph type="title"/>
          </p:nvPr>
        </p:nvSpPr>
        <p:spPr/>
        <p:txBody>
          <a:bodyPr anchor="b">
            <a:normAutofit/>
          </a:bodyPr>
          <a:lstStyle/>
          <a:p>
            <a:r>
              <a:rPr lang="et-EE" dirty="0"/>
              <a:t>Kohaliku omavalitsuse pädevus</a:t>
            </a:r>
          </a:p>
        </p:txBody>
      </p:sp>
      <p:sp>
        <p:nvSpPr>
          <p:cNvPr id="3" name="Sisu kohatäide 2">
            <a:extLst>
              <a:ext uri="{FF2B5EF4-FFF2-40B4-BE49-F238E27FC236}">
                <a16:creationId xmlns:a16="http://schemas.microsoft.com/office/drawing/2014/main" id="{8A039B36-A038-41CA-8EA4-E6B538840CF5}"/>
              </a:ext>
            </a:extLst>
          </p:cNvPr>
          <p:cNvSpPr>
            <a:spLocks noGrp="1"/>
          </p:cNvSpPr>
          <p:nvPr>
            <p:ph idx="1"/>
          </p:nvPr>
        </p:nvSpPr>
        <p:spPr/>
        <p:txBody>
          <a:bodyPr>
            <a:normAutofit/>
          </a:bodyPr>
          <a:lstStyle/>
          <a:p>
            <a:pPr marL="45720" indent="0">
              <a:buNone/>
            </a:pPr>
            <a:r>
              <a:rPr lang="et-EE" sz="2400" dirty="0"/>
              <a:t>Vastavalt ehitusseadustikule annab projekteerimistingimused kohaliku omavalitsuse üksus (</a:t>
            </a:r>
            <a:r>
              <a:rPr lang="et-EE" sz="2400" dirty="0" err="1"/>
              <a:t>EhS</a:t>
            </a:r>
            <a:r>
              <a:rPr lang="et-EE" sz="2400" dirty="0"/>
              <a:t> § 28), samuti väljastab ta ehitusloa (</a:t>
            </a:r>
            <a:r>
              <a:rPr lang="et-EE" sz="2400" dirty="0" err="1"/>
              <a:t>EhS</a:t>
            </a:r>
            <a:r>
              <a:rPr lang="et-EE" sz="2400" dirty="0"/>
              <a:t> § 39) ja kasutusloa (</a:t>
            </a:r>
            <a:r>
              <a:rPr lang="et-EE" sz="2400" dirty="0" err="1"/>
              <a:t>EhS</a:t>
            </a:r>
            <a:r>
              <a:rPr lang="et-EE" sz="2400" dirty="0"/>
              <a:t> § 51). </a:t>
            </a:r>
          </a:p>
          <a:p>
            <a:pPr marL="45720" indent="0">
              <a:buNone/>
            </a:pPr>
            <a:r>
              <a:rPr lang="et-EE" sz="2400" dirty="0"/>
              <a:t>Kohaliku omavalitsuse üksuse ülesandeks riikliku järelevalve korraldamisel on </a:t>
            </a:r>
            <a:r>
              <a:rPr lang="et-EE" sz="2400" u="sng" dirty="0"/>
              <a:t>ehitise või ehitamise nõuetele vastavuse kontrollimine</a:t>
            </a:r>
            <a:r>
              <a:rPr lang="et-EE" sz="2400" dirty="0"/>
              <a:t>, sealhulgas ehitise kasutamiseelse ohutuse kontrollimine, samuti </a:t>
            </a:r>
            <a:r>
              <a:rPr lang="et-EE" sz="2400" u="sng" dirty="0"/>
              <a:t>ehitus- ja kasutusloa nõuetele vastavuse kontrollimine </a:t>
            </a:r>
            <a:r>
              <a:rPr lang="et-EE" sz="2400" dirty="0"/>
              <a:t>(</a:t>
            </a:r>
            <a:r>
              <a:rPr lang="et-EE" sz="2400" dirty="0" err="1"/>
              <a:t>EhS</a:t>
            </a:r>
            <a:r>
              <a:rPr lang="et-EE" sz="2400" dirty="0"/>
              <a:t> § 130 lg 2). </a:t>
            </a:r>
          </a:p>
          <a:p>
            <a:pPr marL="45720" indent="0">
              <a:buNone/>
            </a:pPr>
            <a:r>
              <a:rPr lang="et-EE" sz="2400" dirty="0"/>
              <a:t>Seega ei saa KOV väljastada ehitus- ja kasutusluba enne, kui projekt ja ehitis vastab ehitusseadustikule ja kõigile ehitusseadustiku alusel väljastatud asjakohastele rakendusaktidele.</a:t>
            </a:r>
          </a:p>
        </p:txBody>
      </p:sp>
    </p:spTree>
    <p:extLst>
      <p:ext uri="{BB962C8B-B14F-4D97-AF65-F5344CB8AC3E}">
        <p14:creationId xmlns:p14="http://schemas.microsoft.com/office/powerpoint/2010/main" val="1644021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14E9D74-C446-43A6-A4F2-955FF46E7504}"/>
              </a:ext>
            </a:extLst>
          </p:cNvPr>
          <p:cNvSpPr>
            <a:spLocks noGrp="1"/>
          </p:cNvSpPr>
          <p:nvPr>
            <p:ph type="title"/>
          </p:nvPr>
        </p:nvSpPr>
        <p:spPr/>
        <p:txBody>
          <a:bodyPr anchor="b">
            <a:normAutofit/>
          </a:bodyPr>
          <a:lstStyle/>
          <a:p>
            <a:r>
              <a:rPr lang="et-EE" dirty="0"/>
              <a:t>TTJA pädevus</a:t>
            </a:r>
          </a:p>
        </p:txBody>
      </p:sp>
      <p:sp>
        <p:nvSpPr>
          <p:cNvPr id="3" name="Sisu kohatäide 2">
            <a:extLst>
              <a:ext uri="{FF2B5EF4-FFF2-40B4-BE49-F238E27FC236}">
                <a16:creationId xmlns:a16="http://schemas.microsoft.com/office/drawing/2014/main" id="{8A039B36-A038-41CA-8EA4-E6B538840CF5}"/>
              </a:ext>
            </a:extLst>
          </p:cNvPr>
          <p:cNvSpPr>
            <a:spLocks noGrp="1"/>
          </p:cNvSpPr>
          <p:nvPr>
            <p:ph idx="1"/>
          </p:nvPr>
        </p:nvSpPr>
        <p:spPr/>
        <p:txBody>
          <a:bodyPr>
            <a:normAutofit/>
          </a:bodyPr>
          <a:lstStyle/>
          <a:p>
            <a:pPr marL="45720" indent="0">
              <a:buNone/>
            </a:pPr>
            <a:r>
              <a:rPr lang="et-EE" sz="2400" dirty="0"/>
              <a:t>Ehitusseadustiku § 130 lg 3 punkti 7 kohaselt teostab TTJA riiklikku järelevalvet </a:t>
            </a:r>
            <a:r>
              <a:rPr lang="et-EE" sz="2400" b="1" dirty="0"/>
              <a:t>kasutuses oleva </a:t>
            </a:r>
            <a:r>
              <a:rPr lang="et-EE" sz="2400" dirty="0"/>
              <a:t>ehitise või selle osa, kus osutatakse avalikkusele suunatud teenust, puudega inimeste erivajadustest tulenevatele nõuetele vastavuse üle. </a:t>
            </a:r>
          </a:p>
          <a:p>
            <a:pPr marL="45720" indent="0">
              <a:buNone/>
            </a:pPr>
            <a:r>
              <a:rPr lang="et-EE" sz="2400" dirty="0"/>
              <a:t>TTJA põhimääruse § 10 kohaselt vastutab  ehitusseadustikuga ametile pandud ülesannete täitmise eest TTJA ehitus- ja raudteeosakond.</a:t>
            </a:r>
          </a:p>
          <a:p>
            <a:pPr marL="45720" indent="0">
              <a:buNone/>
            </a:pPr>
            <a:endParaRPr lang="et-EE" sz="2400" dirty="0"/>
          </a:p>
          <a:p>
            <a:pPr marL="45720" indent="0">
              <a:buNone/>
            </a:pPr>
            <a:r>
              <a:rPr lang="et-EE" sz="2400" dirty="0"/>
              <a:t>Seoses „Ligipääsetavuse direktiivi“ (toodete ja teenuste ligipääsetavus) ülevõtmisega alates 2025.a lisandub mitmeid ülesandeid, mis osaliselt puudutavad ka füüsilist keskkonda.</a:t>
            </a:r>
          </a:p>
          <a:p>
            <a:pPr marL="45720" indent="0">
              <a:buNone/>
            </a:pPr>
            <a:endParaRPr lang="et-EE" sz="2400" dirty="0"/>
          </a:p>
        </p:txBody>
      </p:sp>
    </p:spTree>
    <p:extLst>
      <p:ext uri="{BB962C8B-B14F-4D97-AF65-F5344CB8AC3E}">
        <p14:creationId xmlns:p14="http://schemas.microsoft.com/office/powerpoint/2010/main" val="1104879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a:extLst>
              <a:ext uri="{FF2B5EF4-FFF2-40B4-BE49-F238E27FC236}">
                <a16:creationId xmlns:a16="http://schemas.microsoft.com/office/drawing/2014/main" id="{7EF3C7D9-3509-4747-A24D-CAE89DA7F0CC}"/>
              </a:ext>
            </a:extLst>
          </p:cNvPr>
          <p:cNvPicPr>
            <a:picLocks noChangeAspect="1"/>
          </p:cNvPicPr>
          <p:nvPr/>
        </p:nvPicPr>
        <p:blipFill>
          <a:blip r:embed="rId3"/>
          <a:stretch>
            <a:fillRect/>
          </a:stretch>
        </p:blipFill>
        <p:spPr>
          <a:xfrm>
            <a:off x="771057" y="377071"/>
            <a:ext cx="10767351" cy="6171181"/>
          </a:xfrm>
          <a:prstGeom prst="rect">
            <a:avLst/>
          </a:prstGeom>
        </p:spPr>
      </p:pic>
    </p:spTree>
    <p:extLst>
      <p:ext uri="{BB962C8B-B14F-4D97-AF65-F5344CB8AC3E}">
        <p14:creationId xmlns:p14="http://schemas.microsoft.com/office/powerpoint/2010/main" val="2026340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alkiri 4">
            <a:extLst>
              <a:ext uri="{FF2B5EF4-FFF2-40B4-BE49-F238E27FC236}">
                <a16:creationId xmlns:a16="http://schemas.microsoft.com/office/drawing/2014/main" id="{89F0A3C8-184C-4889-A310-0AD4C1D3C69E}"/>
              </a:ext>
            </a:extLst>
          </p:cNvPr>
          <p:cNvSpPr>
            <a:spLocks noGrp="1"/>
          </p:cNvSpPr>
          <p:nvPr>
            <p:ph type="ctrTitle"/>
          </p:nvPr>
        </p:nvSpPr>
        <p:spPr>
          <a:xfrm>
            <a:off x="2608752" y="1343704"/>
            <a:ext cx="6974495" cy="2880043"/>
          </a:xfrm>
        </p:spPr>
        <p:txBody>
          <a:bodyPr anchor="b">
            <a:normAutofit/>
          </a:bodyPr>
          <a:lstStyle/>
          <a:p>
            <a:r>
              <a:rPr lang="et-EE" dirty="0"/>
              <a:t>Tänan kuulamast!</a:t>
            </a:r>
          </a:p>
        </p:txBody>
      </p:sp>
      <p:sp>
        <p:nvSpPr>
          <p:cNvPr id="6" name="Teksti kohatäide 5">
            <a:extLst>
              <a:ext uri="{FF2B5EF4-FFF2-40B4-BE49-F238E27FC236}">
                <a16:creationId xmlns:a16="http://schemas.microsoft.com/office/drawing/2014/main" id="{27E1A209-078B-4C11-A390-F4EE12C2C00C}"/>
              </a:ext>
            </a:extLst>
          </p:cNvPr>
          <p:cNvSpPr>
            <a:spLocks noGrp="1"/>
          </p:cNvSpPr>
          <p:nvPr>
            <p:ph type="subTitle" idx="1"/>
          </p:nvPr>
        </p:nvSpPr>
        <p:spPr>
          <a:xfrm>
            <a:off x="2608753" y="4407932"/>
            <a:ext cx="6974494" cy="1997263"/>
          </a:xfrm>
        </p:spPr>
        <p:txBody>
          <a:bodyPr>
            <a:normAutofit/>
          </a:bodyPr>
          <a:lstStyle/>
          <a:p>
            <a:r>
              <a:rPr lang="et-EE" sz="1500" dirty="0"/>
              <a:t>Kaido-Allan Lainurm</a:t>
            </a:r>
          </a:p>
          <a:p>
            <a:r>
              <a:rPr lang="et-EE" sz="1500" dirty="0"/>
              <a:t>Ehitus- ja raudteeosakonna peaspetsialist (hoonete ligipääsetavus)</a:t>
            </a:r>
          </a:p>
          <a:p>
            <a:r>
              <a:rPr lang="et-EE" sz="1500" dirty="0"/>
              <a:t>667 2062| kaido-allan.lainurm@ttja.ee | www.ttja.ee</a:t>
            </a:r>
          </a:p>
          <a:p>
            <a:r>
              <a:rPr lang="et-EE" sz="1500" dirty="0"/>
              <a:t>Tarbijakaitse ja Tehnilise Järelevalve Amet</a:t>
            </a:r>
          </a:p>
          <a:p>
            <a:r>
              <a:rPr lang="et-EE" sz="1500" dirty="0"/>
              <a:t>Endla 10a, 10142 Tallinn</a:t>
            </a:r>
          </a:p>
          <a:p>
            <a:endParaRPr lang="et-EE" sz="1500" dirty="0"/>
          </a:p>
        </p:txBody>
      </p:sp>
    </p:spTree>
    <p:extLst>
      <p:ext uri="{BB962C8B-B14F-4D97-AF65-F5344CB8AC3E}">
        <p14:creationId xmlns:p14="http://schemas.microsoft.com/office/powerpoint/2010/main" val="2029111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n-GB" dirty="0"/>
              <a:t>P</a:t>
            </a:r>
            <a:r>
              <a:rPr lang="et-EE" dirty="0" err="1"/>
              <a:t>rotokollilised</a:t>
            </a:r>
            <a:r>
              <a:rPr lang="et-EE" dirty="0"/>
              <a:t> küsimused</a:t>
            </a:r>
          </a:p>
        </p:txBody>
      </p:sp>
      <p:sp>
        <p:nvSpPr>
          <p:cNvPr id="3" name="Sisu kohatäide 2"/>
          <p:cNvSpPr>
            <a:spLocks noGrp="1"/>
          </p:cNvSpPr>
          <p:nvPr>
            <p:ph idx="1"/>
          </p:nvPr>
        </p:nvSpPr>
        <p:spPr>
          <a:xfrm>
            <a:off x="838200" y="1573377"/>
            <a:ext cx="10515600" cy="4351338"/>
          </a:xfrm>
        </p:spPr>
        <p:txBody>
          <a:bodyPr/>
          <a:lstStyle/>
          <a:p>
            <a:endParaRPr lang="en-GB" sz="3600" dirty="0"/>
          </a:p>
          <a:p>
            <a:pPr marL="0" indent="0">
              <a:buNone/>
            </a:pPr>
            <a:r>
              <a:rPr lang="et-EE" sz="3600" dirty="0"/>
              <a:t>1. Koosoleku juhataja kinnitamine</a:t>
            </a:r>
          </a:p>
          <a:p>
            <a:pPr marL="0" indent="0">
              <a:buNone/>
            </a:pPr>
            <a:r>
              <a:rPr lang="et-EE" sz="3600" dirty="0"/>
              <a:t>2. Häältelugemiskomisjoni valimine ja kinnitamine</a:t>
            </a:r>
          </a:p>
          <a:p>
            <a:pPr marL="0" indent="0">
              <a:buNone/>
            </a:pPr>
            <a:r>
              <a:rPr lang="et-EE" sz="3600" dirty="0"/>
              <a:t>3. </a:t>
            </a:r>
            <a:r>
              <a:rPr lang="et-EE" sz="3600" dirty="0" err="1"/>
              <a:t>Protokollija</a:t>
            </a:r>
            <a:r>
              <a:rPr lang="et-EE" sz="3600" dirty="0"/>
              <a:t> kinnitamine</a:t>
            </a:r>
          </a:p>
          <a:p>
            <a:pPr marL="0" indent="0">
              <a:buNone/>
            </a:pPr>
            <a:r>
              <a:rPr lang="et-EE" sz="3600" dirty="0"/>
              <a:t>4. Päevakorra kinnitamine</a:t>
            </a:r>
          </a:p>
          <a:p>
            <a:pPr marL="0" indent="0">
              <a:buNone/>
            </a:pPr>
            <a:endParaRPr lang="et-EE" sz="3600" dirty="0"/>
          </a:p>
          <a:p>
            <a:endParaRPr lang="et-EE" dirty="0"/>
          </a:p>
        </p:txBody>
      </p:sp>
    </p:spTree>
    <p:extLst>
      <p:ext uri="{BB962C8B-B14F-4D97-AF65-F5344CB8AC3E}">
        <p14:creationId xmlns:p14="http://schemas.microsoft.com/office/powerpoint/2010/main" val="538620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AED48-DFB6-1045-9B74-85F8AD6B05A9}"/>
              </a:ext>
            </a:extLst>
          </p:cNvPr>
          <p:cNvSpPr>
            <a:spLocks noGrp="1"/>
          </p:cNvSpPr>
          <p:nvPr>
            <p:ph type="ctrTitle"/>
          </p:nvPr>
        </p:nvSpPr>
        <p:spPr>
          <a:xfrm>
            <a:off x="609600" y="2947988"/>
            <a:ext cx="10972800" cy="1470025"/>
          </a:xfrm>
        </p:spPr>
        <p:txBody>
          <a:bodyPr anchor="ctr">
            <a:normAutofit fontScale="90000"/>
          </a:bodyPr>
          <a:lstStyle/>
          <a:p>
            <a:pPr>
              <a:lnSpc>
                <a:spcPct val="150000"/>
              </a:lnSpc>
            </a:pPr>
            <a:r>
              <a:rPr lang="en-GB" sz="3600" dirty="0" err="1"/>
              <a:t>Erivajadusega</a:t>
            </a:r>
            <a:r>
              <a:rPr lang="en-GB" sz="3600" dirty="0"/>
              <a:t> </a:t>
            </a:r>
            <a:r>
              <a:rPr lang="en-GB" sz="3600" dirty="0" err="1"/>
              <a:t>laste</a:t>
            </a:r>
            <a:r>
              <a:rPr lang="en-GB" sz="3600" dirty="0"/>
              <a:t> </a:t>
            </a:r>
            <a:r>
              <a:rPr lang="en-GB" sz="3600" dirty="0" err="1"/>
              <a:t>tugisüsteemi</a:t>
            </a:r>
            <a:r>
              <a:rPr lang="en-GB" sz="3600" dirty="0"/>
              <a:t> </a:t>
            </a:r>
            <a:r>
              <a:rPr lang="en-GB" sz="3600" dirty="0" err="1"/>
              <a:t>uuendamine</a:t>
            </a:r>
            <a:br>
              <a:rPr lang="et-EE" sz="3600" dirty="0"/>
            </a:br>
            <a:r>
              <a:rPr lang="et-EE" sz="2400" dirty="0"/>
              <a:t>Eesti Puuetega Inimeste Kojale </a:t>
            </a:r>
            <a:br>
              <a:rPr lang="et-EE" sz="3600" dirty="0"/>
            </a:br>
            <a:r>
              <a:rPr lang="et-EE" sz="3600" dirty="0"/>
              <a:t> </a:t>
            </a:r>
            <a:endParaRPr lang="x-none" sz="3600" dirty="0"/>
          </a:p>
        </p:txBody>
      </p:sp>
      <p:sp>
        <p:nvSpPr>
          <p:cNvPr id="3" name="Subtitle 2">
            <a:extLst>
              <a:ext uri="{FF2B5EF4-FFF2-40B4-BE49-F238E27FC236}">
                <a16:creationId xmlns:a16="http://schemas.microsoft.com/office/drawing/2014/main" id="{F6AE1B0A-7731-4D41-A0DD-94B810971A67}"/>
              </a:ext>
            </a:extLst>
          </p:cNvPr>
          <p:cNvSpPr>
            <a:spLocks noGrp="1"/>
          </p:cNvSpPr>
          <p:nvPr>
            <p:ph type="subTitle" idx="1"/>
          </p:nvPr>
        </p:nvSpPr>
        <p:spPr>
          <a:xfrm>
            <a:off x="609600" y="5372100"/>
            <a:ext cx="10972800" cy="952500"/>
          </a:xfrm>
        </p:spPr>
        <p:txBody>
          <a:bodyPr anchor="ctr"/>
          <a:lstStyle/>
          <a:p>
            <a:pPr algn="r"/>
            <a:r>
              <a:rPr lang="et-EE" sz="1600" spc="300" dirty="0"/>
              <a:t>Liina Lokko 28.05.21</a:t>
            </a:r>
          </a:p>
          <a:p>
            <a:pPr algn="r"/>
            <a:r>
              <a:rPr lang="et-EE" sz="1600" spc="300" dirty="0"/>
              <a:t>Erivajadusega laste poliitika juht</a:t>
            </a:r>
            <a:endParaRPr lang="x-none" sz="1600" spc="300" dirty="0"/>
          </a:p>
        </p:txBody>
      </p:sp>
    </p:spTree>
    <p:extLst>
      <p:ext uri="{BB962C8B-B14F-4D97-AF65-F5344CB8AC3E}">
        <p14:creationId xmlns:p14="http://schemas.microsoft.com/office/powerpoint/2010/main" val="407734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ealkiri 1">
            <a:extLst>
              <a:ext uri="{FF2B5EF4-FFF2-40B4-BE49-F238E27FC236}">
                <a16:creationId xmlns:a16="http://schemas.microsoft.com/office/drawing/2014/main" id="{B736D102-AC2A-425B-8430-78DCA55AC00E}"/>
              </a:ext>
            </a:extLst>
          </p:cNvPr>
          <p:cNvSpPr>
            <a:spLocks noGrp="1"/>
          </p:cNvSpPr>
          <p:nvPr>
            <p:ph type="title"/>
          </p:nvPr>
        </p:nvSpPr>
        <p:spPr>
          <a:xfrm>
            <a:off x="466722" y="586855"/>
            <a:ext cx="3201366" cy="3387497"/>
          </a:xfrm>
        </p:spPr>
        <p:txBody>
          <a:bodyPr vert="horz" lIns="91440" tIns="45720" rIns="91440" bIns="45720" rtlCol="0" anchor="b">
            <a:normAutofit/>
          </a:bodyPr>
          <a:lstStyle/>
          <a:p>
            <a:r>
              <a:rPr lang="en-US" sz="4000" dirty="0" err="1">
                <a:solidFill>
                  <a:srgbClr val="FFFFFF"/>
                </a:solidFill>
              </a:rPr>
              <a:t>Muutuste</a:t>
            </a:r>
            <a:r>
              <a:rPr lang="en-US" sz="4000" dirty="0">
                <a:solidFill>
                  <a:srgbClr val="FFFFFF"/>
                </a:solidFill>
              </a:rPr>
              <a:t> </a:t>
            </a:r>
            <a:r>
              <a:rPr lang="en-US" sz="4000" dirty="0" err="1">
                <a:solidFill>
                  <a:srgbClr val="FFFFFF"/>
                </a:solidFill>
              </a:rPr>
              <a:t>vajalikkus</a:t>
            </a:r>
            <a:endParaRPr lang="en-US" sz="4000" dirty="0">
              <a:solidFill>
                <a:srgbClr val="FFFFFF"/>
              </a:solidFill>
            </a:endParaRPr>
          </a:p>
        </p:txBody>
      </p:sp>
      <p:sp>
        <p:nvSpPr>
          <p:cNvPr id="4" name="Sisu kohatäide 3">
            <a:extLst>
              <a:ext uri="{FF2B5EF4-FFF2-40B4-BE49-F238E27FC236}">
                <a16:creationId xmlns:a16="http://schemas.microsoft.com/office/drawing/2014/main" id="{38BFB8B0-62AD-4303-AE22-53742320409A}"/>
              </a:ext>
            </a:extLst>
          </p:cNvPr>
          <p:cNvSpPr>
            <a:spLocks noGrp="1"/>
          </p:cNvSpPr>
          <p:nvPr>
            <p:ph idx="1"/>
          </p:nvPr>
        </p:nvSpPr>
        <p:spPr>
          <a:xfrm>
            <a:off x="4275118" y="391886"/>
            <a:ext cx="7450160" cy="6282046"/>
          </a:xfrm>
        </p:spPr>
        <p:txBody>
          <a:bodyPr vert="horz" lIns="91440" tIns="45720" rIns="91440" bIns="45720" rtlCol="0" anchor="ctr">
            <a:normAutofit fontScale="92500" lnSpcReduction="20000"/>
          </a:bodyPr>
          <a:lstStyle/>
          <a:p>
            <a:pPr marL="342900" algn="just">
              <a:lnSpc>
                <a:spcPct val="150000"/>
              </a:lnSpc>
              <a:spcBef>
                <a:spcPts val="0"/>
              </a:spcBef>
              <a:spcAft>
                <a:spcPts val="600"/>
              </a:spcAft>
              <a:defRPr/>
            </a:pPr>
            <a:r>
              <a:rPr lang="et-EE" sz="2400" dirty="0">
                <a:latin typeface="+mj-lt"/>
                <a:ea typeface="Roboto Light" panose="02000000000000000000" pitchFamily="2" charset="0"/>
              </a:rPr>
              <a:t>Eestis on 2020. aasta seisuga </a:t>
            </a:r>
            <a:r>
              <a:rPr lang="et-EE" sz="2400" b="1" dirty="0">
                <a:latin typeface="+mj-lt"/>
                <a:ea typeface="Roboto Light" panose="02000000000000000000" pitchFamily="2" charset="0"/>
              </a:rPr>
              <a:t>36 500 abivajavat last ehk 14% kõigist lastest </a:t>
            </a:r>
            <a:r>
              <a:rPr lang="et-EE" sz="2400" dirty="0">
                <a:latin typeface="+mj-lt"/>
                <a:ea typeface="Roboto Light" panose="02000000000000000000" pitchFamily="2" charset="0"/>
              </a:rPr>
              <a:t>vajavad sotsiaal-, haridus- ja/või tervishoiuvaldkonnast suuremal või vähemal määral lisatuge.</a:t>
            </a:r>
          </a:p>
          <a:p>
            <a:pPr marL="342900" algn="just">
              <a:lnSpc>
                <a:spcPct val="150000"/>
              </a:lnSpc>
              <a:spcBef>
                <a:spcPts val="0"/>
              </a:spcBef>
              <a:spcAft>
                <a:spcPts val="600"/>
              </a:spcAft>
              <a:defRPr/>
            </a:pPr>
            <a:r>
              <a:rPr lang="et-EE" sz="2400" b="1" dirty="0">
                <a:latin typeface="+mj-lt"/>
                <a:ea typeface="Roboto Light" panose="02000000000000000000" pitchFamily="2" charset="0"/>
              </a:rPr>
              <a:t>Iga viies laps vajab mõnda hariduslikku tugiteenust.</a:t>
            </a:r>
            <a:r>
              <a:rPr lang="et-EE" sz="2400" dirty="0">
                <a:latin typeface="+mj-lt"/>
                <a:ea typeface="Roboto Light" panose="02000000000000000000" pitchFamily="2" charset="0"/>
              </a:rPr>
              <a:t> Riigikontrolli auditi kohaselt saab aga tugispetsialisti kohest abi vaid ligi 3% koolidest.</a:t>
            </a:r>
          </a:p>
          <a:p>
            <a:pPr marL="342900" algn="just">
              <a:lnSpc>
                <a:spcPct val="150000"/>
              </a:lnSpc>
              <a:spcBef>
                <a:spcPts val="0"/>
              </a:spcBef>
              <a:spcAft>
                <a:spcPts val="600"/>
              </a:spcAft>
              <a:defRPr/>
            </a:pPr>
            <a:r>
              <a:rPr lang="et-EE" sz="2400" dirty="0">
                <a:latin typeface="+mj-lt"/>
                <a:ea typeface="Roboto Light" panose="02000000000000000000" pitchFamily="2" charset="0"/>
              </a:rPr>
              <a:t>Viimase 10 aastaga on </a:t>
            </a:r>
            <a:r>
              <a:rPr lang="et-EE" sz="2400" b="1" dirty="0">
                <a:latin typeface="+mj-lt"/>
                <a:ea typeface="Roboto Light" panose="02000000000000000000" pitchFamily="2" charset="0"/>
              </a:rPr>
              <a:t>kõne- ja keelepuudega ning psüühikahäirega laste arv neljakordistunud</a:t>
            </a:r>
            <a:r>
              <a:rPr lang="et-EE" sz="2400" dirty="0">
                <a:latin typeface="+mj-lt"/>
                <a:ea typeface="Roboto Light" panose="02000000000000000000" pitchFamily="2" charset="0"/>
              </a:rPr>
              <a:t>.</a:t>
            </a:r>
          </a:p>
          <a:p>
            <a:pPr marL="342900" algn="just">
              <a:lnSpc>
                <a:spcPct val="150000"/>
              </a:lnSpc>
              <a:spcBef>
                <a:spcPts val="0"/>
              </a:spcBef>
              <a:spcAft>
                <a:spcPts val="600"/>
              </a:spcAft>
              <a:defRPr/>
            </a:pPr>
            <a:r>
              <a:rPr lang="et-EE" sz="2400" dirty="0">
                <a:latin typeface="+mj-lt"/>
                <a:ea typeface="Roboto Light" panose="02000000000000000000" pitchFamily="2" charset="0"/>
              </a:rPr>
              <a:t>Tugispetsialistide puudus süveneb, paljud valdkonnad konkureerivad samale inimressursile. </a:t>
            </a:r>
            <a:r>
              <a:rPr lang="et-EE" sz="2400" b="1" dirty="0">
                <a:latin typeface="+mj-lt"/>
                <a:ea typeface="Roboto Light" panose="02000000000000000000" pitchFamily="2" charset="0"/>
              </a:rPr>
              <a:t>Lasteaedades on väidetavalt puudu 400 ja koolis 600 tugispetsialisti</a:t>
            </a:r>
            <a:r>
              <a:rPr lang="et-EE" sz="2400" dirty="0">
                <a:latin typeface="+mj-lt"/>
                <a:ea typeface="Roboto Light" panose="02000000000000000000" pitchFamily="2" charset="0"/>
              </a:rPr>
              <a:t>. </a:t>
            </a:r>
            <a:endParaRPr kumimoji="0" lang="et-EE" sz="2400" b="0" i="0" u="none" strike="noStrike" cap="none" spc="0" normalizeH="0" baseline="0" noProof="0" dirty="0">
              <a:ln>
                <a:noFill/>
              </a:ln>
              <a:effectLst/>
              <a:uLnTx/>
              <a:uFillTx/>
              <a:latin typeface="+mj-lt"/>
            </a:endParaRPr>
          </a:p>
          <a:p>
            <a:pPr marL="342900" algn="just">
              <a:lnSpc>
                <a:spcPct val="150000"/>
              </a:lnSpc>
              <a:spcBef>
                <a:spcPts val="0"/>
              </a:spcBef>
              <a:spcAft>
                <a:spcPts val="600"/>
              </a:spcAft>
              <a:defRPr/>
            </a:pPr>
            <a:r>
              <a:rPr lang="et-EE" sz="2400" b="1" dirty="0">
                <a:latin typeface="+mj-lt"/>
                <a:ea typeface="Roboto Light" panose="02000000000000000000" pitchFamily="2" charset="0"/>
              </a:rPr>
              <a:t>Üle 30% puudega last hooldavatest vanematest ei saa käia tööl.</a:t>
            </a:r>
            <a:endParaRPr lang="et-EE" sz="2400" dirty="0">
              <a:latin typeface="+mj-lt"/>
              <a:ea typeface="Roboto Light" panose="02000000000000000000" pitchFamily="2" charset="0"/>
            </a:endParaRPr>
          </a:p>
        </p:txBody>
      </p:sp>
    </p:spTree>
    <p:extLst>
      <p:ext uri="{BB962C8B-B14F-4D97-AF65-F5344CB8AC3E}">
        <p14:creationId xmlns:p14="http://schemas.microsoft.com/office/powerpoint/2010/main" val="1566702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736D102-AC2A-425B-8430-78DCA55AC00E}"/>
              </a:ext>
            </a:extLst>
          </p:cNvPr>
          <p:cNvSpPr>
            <a:spLocks noGrp="1"/>
          </p:cNvSpPr>
          <p:nvPr>
            <p:ph type="title"/>
          </p:nvPr>
        </p:nvSpPr>
        <p:spPr>
          <a:xfrm>
            <a:off x="838200" y="266065"/>
            <a:ext cx="10515600" cy="1325563"/>
          </a:xfrm>
          <a:solidFill>
            <a:srgbClr val="002060"/>
          </a:solidFill>
          <a:ln>
            <a:solidFill>
              <a:schemeClr val="bg1"/>
            </a:solidFill>
          </a:ln>
        </p:spPr>
        <p:txBody>
          <a:bodyPr>
            <a:normAutofit/>
          </a:bodyPr>
          <a:lstStyle/>
          <a:p>
            <a:r>
              <a:rPr lang="et-EE" sz="2400" dirty="0">
                <a:solidFill>
                  <a:schemeClr val="bg1"/>
                </a:solidFill>
                <a:latin typeface="Roboto Light" panose="02000000000000000000" pitchFamily="2" charset="0"/>
                <a:ea typeface="Roboto Light" panose="02000000000000000000" pitchFamily="2" charset="0"/>
              </a:rPr>
              <a:t>Kes need lapsed on, keda reform puudutab? </a:t>
            </a:r>
          </a:p>
        </p:txBody>
      </p:sp>
      <p:pic>
        <p:nvPicPr>
          <p:cNvPr id="6" name="Sisu kohatäide 5">
            <a:extLst>
              <a:ext uri="{FF2B5EF4-FFF2-40B4-BE49-F238E27FC236}">
                <a16:creationId xmlns:a16="http://schemas.microsoft.com/office/drawing/2014/main" id="{59360C9A-8F71-493A-9900-46FC756BAFAD}"/>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479757"/>
            <a:ext cx="4536989" cy="2808936"/>
          </a:xfrm>
        </p:spPr>
      </p:pic>
      <p:sp>
        <p:nvSpPr>
          <p:cNvPr id="4" name="Sisu kohatäide 3">
            <a:extLst>
              <a:ext uri="{FF2B5EF4-FFF2-40B4-BE49-F238E27FC236}">
                <a16:creationId xmlns:a16="http://schemas.microsoft.com/office/drawing/2014/main" id="{38BFB8B0-62AD-4303-AE22-53742320409A}"/>
              </a:ext>
            </a:extLst>
          </p:cNvPr>
          <p:cNvSpPr>
            <a:spLocks noGrp="1"/>
          </p:cNvSpPr>
          <p:nvPr>
            <p:ph sz="half" idx="2"/>
          </p:nvPr>
        </p:nvSpPr>
        <p:spPr>
          <a:xfrm>
            <a:off x="5535827" y="1825624"/>
            <a:ext cx="5817973" cy="4352753"/>
          </a:xfrm>
        </p:spPr>
        <p:txBody>
          <a:bodyPr>
            <a:normAutofit/>
          </a:bodyPr>
          <a:lstStyle/>
          <a:p>
            <a:pPr marL="0" indent="0">
              <a:lnSpc>
                <a:spcPct val="150000"/>
              </a:lnSpc>
              <a:buNone/>
            </a:pPr>
            <a:endParaRPr lang="et-EE" sz="2000" dirty="0">
              <a:solidFill>
                <a:srgbClr val="000000"/>
              </a:solidFill>
              <a:effectLst/>
              <a:latin typeface="Roboto Light" panose="02000000000000000000" pitchFamily="2" charset="0"/>
              <a:ea typeface="Roboto Light" panose="02000000000000000000" pitchFamily="2" charset="0"/>
              <a:cs typeface="Calibri" panose="020F0502020204030204" pitchFamily="34" charset="0"/>
            </a:endParaRPr>
          </a:p>
          <a:p>
            <a:pPr marL="0" indent="0" algn="ctr">
              <a:lnSpc>
                <a:spcPct val="150000"/>
              </a:lnSpc>
              <a:buNone/>
            </a:pPr>
            <a:r>
              <a:rPr lang="et-EE" sz="2000" dirty="0">
                <a:solidFill>
                  <a:srgbClr val="000000"/>
                </a:solidFill>
                <a:effectLst/>
                <a:latin typeface="Roboto Light" panose="02000000000000000000" pitchFamily="2" charset="0"/>
                <a:ea typeface="Roboto Light" panose="02000000000000000000" pitchFamily="2" charset="0"/>
                <a:cs typeface="Calibri" panose="020F0502020204030204" pitchFamily="34" charset="0"/>
              </a:rPr>
              <a:t>Eestis elas 2020. aasta seisuga 269 130 </a:t>
            </a:r>
          </a:p>
          <a:p>
            <a:pPr marL="0" indent="0" algn="ctr">
              <a:lnSpc>
                <a:spcPct val="150000"/>
              </a:lnSpc>
              <a:buNone/>
            </a:pPr>
            <a:r>
              <a:rPr lang="et-EE" sz="2000" dirty="0">
                <a:solidFill>
                  <a:srgbClr val="000000"/>
                </a:solidFill>
                <a:effectLst/>
                <a:latin typeface="Roboto Light" panose="02000000000000000000" pitchFamily="2" charset="0"/>
                <a:ea typeface="Roboto Light" panose="02000000000000000000" pitchFamily="2" charset="0"/>
                <a:cs typeface="Calibri" panose="020F0502020204030204" pitchFamily="34" charset="0"/>
              </a:rPr>
              <a:t>0-17-aastast last, neist ca 36 500 (ehk 14%)  vajavad edukaks toimetulekuks ja arenguks  sotsiaal-, haridus- ja/või tervishoiuvaldkonnast suuremal või vähemal määral lisatuge.</a:t>
            </a:r>
            <a:endParaRPr lang="et-EE" sz="20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3813861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42F74F8-3DDD-4448-B3E6-4BB4F0AB3359}"/>
              </a:ext>
            </a:extLst>
          </p:cNvPr>
          <p:cNvSpPr>
            <a:spLocks noGrp="1"/>
          </p:cNvSpPr>
          <p:nvPr>
            <p:ph type="title"/>
          </p:nvPr>
        </p:nvSpPr>
        <p:spPr/>
        <p:txBody>
          <a:bodyPr>
            <a:normAutofit/>
          </a:bodyPr>
          <a:lstStyle/>
          <a:p>
            <a:r>
              <a:rPr lang="et-EE" sz="2800" dirty="0"/>
              <a:t>Kõik psüühikahäirega lapsed, ei ole puudega lapsed.  </a:t>
            </a:r>
          </a:p>
        </p:txBody>
      </p:sp>
      <p:sp>
        <p:nvSpPr>
          <p:cNvPr id="12" name="Pealkiri 1">
            <a:extLst>
              <a:ext uri="{FF2B5EF4-FFF2-40B4-BE49-F238E27FC236}">
                <a16:creationId xmlns:a16="http://schemas.microsoft.com/office/drawing/2014/main" id="{EB1FE016-60D0-419C-AFE4-9193A3EAB2CD}"/>
              </a:ext>
            </a:extLst>
          </p:cNvPr>
          <p:cNvSpPr txBox="1">
            <a:spLocks/>
          </p:cNvSpPr>
          <p:nvPr/>
        </p:nvSpPr>
        <p:spPr>
          <a:xfrm>
            <a:off x="838199" y="171063"/>
            <a:ext cx="10516737" cy="1303428"/>
          </a:xfrm>
          <a:prstGeom prst="rect">
            <a:avLst/>
          </a:prstGeom>
          <a:solidFill>
            <a:srgbClr val="002060"/>
          </a:solidFill>
          <a:ln>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lang="et-EE" sz="2000" dirty="0">
                <a:solidFill>
                  <a:prstClr val="white"/>
                </a:solidFill>
                <a:latin typeface="Roboto Light" panose="02000000000000000000" pitchFamily="2" charset="0"/>
                <a:ea typeface="Roboto Light" panose="02000000000000000000" pitchFamily="2" charset="0"/>
              </a:rPr>
              <a:t>Tuge vajavate laste arv on pisut kasvanud, puude raskusastmega laste arv on kahanenud</a:t>
            </a:r>
            <a:endParaRPr kumimoji="0" lang="et-EE" sz="2000" b="0" i="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cs typeface="+mj-cs"/>
            </a:endParaRPr>
          </a:p>
        </p:txBody>
      </p:sp>
      <p:pic>
        <p:nvPicPr>
          <p:cNvPr id="8" name="Sisu kohatäide 7">
            <a:extLst>
              <a:ext uri="{FF2B5EF4-FFF2-40B4-BE49-F238E27FC236}">
                <a16:creationId xmlns:a16="http://schemas.microsoft.com/office/drawing/2014/main" id="{288698AB-F803-444D-A619-C7757813B110}"/>
              </a:ext>
            </a:extLst>
          </p:cNvPr>
          <p:cNvPicPr>
            <a:picLocks noGrp="1"/>
          </p:cNvPicPr>
          <p:nvPr>
            <p:ph sz="half" idx="1"/>
          </p:nvPr>
        </p:nvPicPr>
        <p:blipFill>
          <a:blip r:embed="rId3"/>
          <a:stretch>
            <a:fillRect/>
          </a:stretch>
        </p:blipFill>
        <p:spPr>
          <a:xfrm>
            <a:off x="1349581" y="1785691"/>
            <a:ext cx="9492837" cy="4707185"/>
          </a:xfrm>
          <a:prstGeom prst="rect">
            <a:avLst/>
          </a:prstGeom>
        </p:spPr>
      </p:pic>
    </p:spTree>
    <p:extLst>
      <p:ext uri="{BB962C8B-B14F-4D97-AF65-F5344CB8AC3E}">
        <p14:creationId xmlns:p14="http://schemas.microsoft.com/office/powerpoint/2010/main" val="2787666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42F74F8-3DDD-4448-B3E6-4BB4F0AB3359}"/>
              </a:ext>
            </a:extLst>
          </p:cNvPr>
          <p:cNvSpPr>
            <a:spLocks noGrp="1"/>
          </p:cNvSpPr>
          <p:nvPr>
            <p:ph type="title"/>
          </p:nvPr>
        </p:nvSpPr>
        <p:spPr/>
        <p:txBody>
          <a:bodyPr>
            <a:normAutofit/>
          </a:bodyPr>
          <a:lstStyle/>
          <a:p>
            <a:r>
              <a:rPr lang="et-EE" sz="2800" dirty="0"/>
              <a:t>Kõik psüühikahäirega lapsed, ei ole puudega lapsed.  </a:t>
            </a:r>
          </a:p>
        </p:txBody>
      </p:sp>
      <p:sp>
        <p:nvSpPr>
          <p:cNvPr id="12" name="Pealkiri 1">
            <a:extLst>
              <a:ext uri="{FF2B5EF4-FFF2-40B4-BE49-F238E27FC236}">
                <a16:creationId xmlns:a16="http://schemas.microsoft.com/office/drawing/2014/main" id="{EB1FE016-60D0-419C-AFE4-9193A3EAB2CD}"/>
              </a:ext>
            </a:extLst>
          </p:cNvPr>
          <p:cNvSpPr txBox="1">
            <a:spLocks/>
          </p:cNvSpPr>
          <p:nvPr/>
        </p:nvSpPr>
        <p:spPr>
          <a:xfrm>
            <a:off x="838199" y="266066"/>
            <a:ext cx="10516737" cy="1303428"/>
          </a:xfrm>
          <a:prstGeom prst="rect">
            <a:avLst/>
          </a:prstGeom>
          <a:solidFill>
            <a:srgbClr val="002060"/>
          </a:solidFill>
          <a:ln>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t-EE" sz="2000" b="0" i="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cs typeface="+mj-cs"/>
              </a:rPr>
              <a:t>Psüühikahäirega laste arv puudega laste osas on kasvanud 10 aastaga rohkem kui kolm korda </a:t>
            </a:r>
          </a:p>
        </p:txBody>
      </p:sp>
      <p:pic>
        <p:nvPicPr>
          <p:cNvPr id="9" name="Sisu kohatäide 10">
            <a:extLst>
              <a:ext uri="{FF2B5EF4-FFF2-40B4-BE49-F238E27FC236}">
                <a16:creationId xmlns:a16="http://schemas.microsoft.com/office/drawing/2014/main" id="{30E87D25-8628-4792-895A-C5F9445A3675}"/>
              </a:ext>
            </a:extLst>
          </p:cNvPr>
          <p:cNvPicPr>
            <a:picLocks noGrp="1"/>
          </p:cNvPicPr>
          <p:nvPr>
            <p:ph sz="half" idx="2"/>
          </p:nvPr>
        </p:nvPicPr>
        <p:blipFill>
          <a:blip r:embed="rId2"/>
          <a:stretch>
            <a:fillRect/>
          </a:stretch>
        </p:blipFill>
        <p:spPr>
          <a:xfrm>
            <a:off x="1300201" y="1695874"/>
            <a:ext cx="9862605" cy="4896060"/>
          </a:xfrm>
          <a:prstGeom prst="rect">
            <a:avLst/>
          </a:prstGeom>
        </p:spPr>
      </p:pic>
    </p:spTree>
    <p:extLst>
      <p:ext uri="{BB962C8B-B14F-4D97-AF65-F5344CB8AC3E}">
        <p14:creationId xmlns:p14="http://schemas.microsoft.com/office/powerpoint/2010/main" val="22053648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Pealkiri 3">
            <a:extLst>
              <a:ext uri="{FF2B5EF4-FFF2-40B4-BE49-F238E27FC236}">
                <a16:creationId xmlns:a16="http://schemas.microsoft.com/office/drawing/2014/main" id="{58C36713-E2B3-4782-8959-71B03378AB0C}"/>
              </a:ext>
            </a:extLst>
          </p:cNvPr>
          <p:cNvSpPr>
            <a:spLocks noGrp="1"/>
          </p:cNvSpPr>
          <p:nvPr>
            <p:ph type="title"/>
          </p:nvPr>
        </p:nvSpPr>
        <p:spPr>
          <a:xfrm>
            <a:off x="304801" y="379855"/>
            <a:ext cx="4395890" cy="852256"/>
          </a:xfrm>
        </p:spPr>
        <p:txBody>
          <a:bodyPr vert="horz" lIns="91440" tIns="45720" rIns="91440" bIns="45720" rtlCol="0" anchor="ctr">
            <a:normAutofit fontScale="90000"/>
          </a:bodyPr>
          <a:lstStyle/>
          <a:p>
            <a:r>
              <a:rPr lang="en-US" sz="2800" dirty="0" err="1">
                <a:latin typeface="Roboto Light" panose="02000000000000000000" pitchFamily="2" charset="0"/>
                <a:ea typeface="Roboto Light" panose="02000000000000000000" pitchFamily="2" charset="0"/>
              </a:rPr>
              <a:t>Põhiprobleemid</a:t>
            </a:r>
            <a:r>
              <a:rPr lang="et-EE" sz="2800" dirty="0">
                <a:latin typeface="Roboto Light" panose="02000000000000000000" pitchFamily="2" charset="0"/>
                <a:ea typeface="Roboto Light" panose="02000000000000000000" pitchFamily="2" charset="0"/>
              </a:rPr>
              <a:t> pere vaatest</a:t>
            </a:r>
            <a:endParaRPr lang="en-US" sz="2800" dirty="0">
              <a:latin typeface="Roboto Light" panose="02000000000000000000" pitchFamily="2" charset="0"/>
              <a:ea typeface="Roboto Light" panose="02000000000000000000" pitchFamily="2" charset="0"/>
            </a:endParaRPr>
          </a:p>
        </p:txBody>
      </p:sp>
      <p:sp>
        <p:nvSpPr>
          <p:cNvPr id="6" name="Sisu kohatäide 5">
            <a:extLst>
              <a:ext uri="{FF2B5EF4-FFF2-40B4-BE49-F238E27FC236}">
                <a16:creationId xmlns:a16="http://schemas.microsoft.com/office/drawing/2014/main" id="{9790D607-F3B8-4F97-B316-DD2DF7CA1DF6}"/>
              </a:ext>
            </a:extLst>
          </p:cNvPr>
          <p:cNvSpPr>
            <a:spLocks noGrp="1"/>
          </p:cNvSpPr>
          <p:nvPr>
            <p:ph sz="half" idx="2"/>
          </p:nvPr>
        </p:nvSpPr>
        <p:spPr>
          <a:xfrm>
            <a:off x="4700690" y="845708"/>
            <a:ext cx="7186510" cy="5685721"/>
          </a:xfrm>
        </p:spPr>
        <p:txBody>
          <a:bodyPr vert="horz" lIns="91440" tIns="45720" rIns="91440" bIns="45720" rtlCol="0">
            <a:normAutofit fontScale="25000" lnSpcReduction="20000"/>
          </a:bodyPr>
          <a:lstStyle/>
          <a:p>
            <a:pPr marL="514350" lvl="0" indent="-514350" algn="just">
              <a:lnSpc>
                <a:spcPct val="120000"/>
              </a:lnSpc>
              <a:buFont typeface="+mj-lt"/>
              <a:buAutoNum type="arabicPeriod"/>
            </a:pPr>
            <a:r>
              <a:rPr lang="et-EE" sz="8800" dirty="0">
                <a:latin typeface="+mj-lt"/>
                <a:ea typeface="Roboto Light" panose="02000000000000000000" pitchFamily="2" charset="0"/>
              </a:rPr>
              <a:t>Abi saamine on keeruline ja aeganõudev.</a:t>
            </a:r>
          </a:p>
          <a:p>
            <a:pPr marL="514350" lvl="0" indent="-514350" algn="just">
              <a:lnSpc>
                <a:spcPct val="120000"/>
              </a:lnSpc>
              <a:buFont typeface="+mj-lt"/>
              <a:buAutoNum type="arabicPeriod"/>
            </a:pPr>
            <a:r>
              <a:rPr lang="et-EE" sz="8800" dirty="0">
                <a:latin typeface="+mj-lt"/>
                <a:ea typeface="Roboto Light" panose="02000000000000000000" pitchFamily="2" charset="0"/>
              </a:rPr>
              <a:t>Abivajaduse hindamine ja abi osutamine on killustunud ning eri osapoolte rollid on ebaselged.</a:t>
            </a:r>
          </a:p>
          <a:p>
            <a:pPr marL="514350" lvl="0" indent="-514350" algn="just">
              <a:lnSpc>
                <a:spcPct val="120000"/>
              </a:lnSpc>
              <a:buFont typeface="+mj-lt"/>
              <a:buAutoNum type="arabicPeriod"/>
            </a:pPr>
            <a:r>
              <a:rPr lang="et-EE" sz="8800" dirty="0">
                <a:latin typeface="+mj-lt"/>
                <a:ea typeface="Roboto Light" panose="02000000000000000000" pitchFamily="2" charset="0"/>
              </a:rPr>
              <a:t>Paljudes Eesti piirkondades on puudu vajalikest tugispetsialistidest ning samas on mitmete spetsialistide tegevused dubleerivad.</a:t>
            </a:r>
          </a:p>
          <a:p>
            <a:pPr marL="514350" lvl="0" indent="-514350" algn="just">
              <a:lnSpc>
                <a:spcPct val="120000"/>
              </a:lnSpc>
              <a:buFont typeface="+mj-lt"/>
              <a:buAutoNum type="arabicPeriod"/>
            </a:pPr>
            <a:r>
              <a:rPr lang="et-EE" sz="8800" dirty="0">
                <a:latin typeface="+mj-lt"/>
                <a:ea typeface="Roboto Light" panose="02000000000000000000" pitchFamily="2" charset="0"/>
              </a:rPr>
              <a:t>Puudu on ennetavatest ja kompleksprobleemidega lastele vajalikest teenustest.</a:t>
            </a:r>
          </a:p>
          <a:p>
            <a:pPr marL="514350" lvl="0" indent="-514350" algn="just">
              <a:lnSpc>
                <a:spcPct val="120000"/>
              </a:lnSpc>
              <a:buFont typeface="+mj-lt"/>
              <a:buAutoNum type="arabicPeriod"/>
            </a:pPr>
            <a:r>
              <a:rPr lang="et-EE" sz="8800" dirty="0">
                <a:latin typeface="+mj-lt"/>
                <a:ea typeface="Roboto Light" panose="02000000000000000000" pitchFamily="2" charset="0"/>
              </a:rPr>
              <a:t>Mitmed tugimeetmed on seotud puude raskusastme olemasoluga, mis vähendab võimalusi ennetavaks ja kiireks abi pakkumiseks ning on nii vanemale kui süsteemile koormav.</a:t>
            </a:r>
          </a:p>
          <a:p>
            <a:pPr marL="514350" lvl="0" indent="-514350" algn="just">
              <a:lnSpc>
                <a:spcPct val="120000"/>
              </a:lnSpc>
              <a:buFont typeface="+mj-lt"/>
              <a:buAutoNum type="arabicPeriod"/>
            </a:pPr>
            <a:r>
              <a:rPr lang="et-EE" sz="8800" dirty="0">
                <a:latin typeface="+mj-lt"/>
                <a:ea typeface="Roboto Light" panose="02000000000000000000" pitchFamily="2" charset="0"/>
              </a:rPr>
              <a:t>Killustatud andmekogumine ja osapoolte puudulik infovahetus ei toeta kiiret ja tõhusat abi saamist.  </a:t>
            </a:r>
          </a:p>
          <a:p>
            <a:pPr marL="342900" indent="-342900">
              <a:buFont typeface="+mj-lt"/>
              <a:buAutoNum type="arabicPeriod"/>
            </a:pPr>
            <a:endParaRPr lang="en-US" sz="1700" dirty="0"/>
          </a:p>
        </p:txBody>
      </p:sp>
      <p:pic>
        <p:nvPicPr>
          <p:cNvPr id="8" name="Sisu kohatäide 5">
            <a:extLst>
              <a:ext uri="{FF2B5EF4-FFF2-40B4-BE49-F238E27FC236}">
                <a16:creationId xmlns:a16="http://schemas.microsoft.com/office/drawing/2014/main" id="{45167C71-95D3-4D46-8B40-CBC3388555DF}"/>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12793" r="32685" b="-1"/>
          <a:stretch/>
        </p:blipFill>
        <p:spPr>
          <a:xfrm>
            <a:off x="522514" y="1611965"/>
            <a:ext cx="4039629" cy="4351338"/>
          </a:xfrm>
          <a:prstGeom prst="rect">
            <a:avLst/>
          </a:prstGeom>
          <a:effectLst/>
        </p:spPr>
      </p:pic>
    </p:spTree>
    <p:extLst>
      <p:ext uri="{BB962C8B-B14F-4D97-AF65-F5344CB8AC3E}">
        <p14:creationId xmlns:p14="http://schemas.microsoft.com/office/powerpoint/2010/main" val="10501094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ealkiri 4">
            <a:extLst>
              <a:ext uri="{FF2B5EF4-FFF2-40B4-BE49-F238E27FC236}">
                <a16:creationId xmlns:a16="http://schemas.microsoft.com/office/drawing/2014/main" id="{98580AC1-E5E0-4684-8CEC-A2BE60879DB8}"/>
              </a:ext>
            </a:extLst>
          </p:cNvPr>
          <p:cNvSpPr>
            <a:spLocks noGrp="1"/>
          </p:cNvSpPr>
          <p:nvPr>
            <p:ph type="title"/>
          </p:nvPr>
        </p:nvSpPr>
        <p:spPr>
          <a:xfrm>
            <a:off x="290120" y="1619708"/>
            <a:ext cx="3457575" cy="2878977"/>
          </a:xfrm>
        </p:spPr>
        <p:txBody>
          <a:bodyPr anchor="b">
            <a:normAutofit/>
          </a:bodyPr>
          <a:lstStyle/>
          <a:p>
            <a:r>
              <a:rPr lang="et-EE" sz="4000" dirty="0">
                <a:solidFill>
                  <a:schemeClr val="bg1"/>
                </a:solidFill>
              </a:rPr>
              <a:t>Tugisüsteemi korrastamise läbivad põhimõtted</a:t>
            </a:r>
          </a:p>
        </p:txBody>
      </p:sp>
      <p:sp>
        <p:nvSpPr>
          <p:cNvPr id="6" name="Sisu kohatäide 5">
            <a:extLst>
              <a:ext uri="{FF2B5EF4-FFF2-40B4-BE49-F238E27FC236}">
                <a16:creationId xmlns:a16="http://schemas.microsoft.com/office/drawing/2014/main" id="{3A298980-BE81-4D77-AAC3-36F27EA24A08}"/>
              </a:ext>
            </a:extLst>
          </p:cNvPr>
          <p:cNvSpPr>
            <a:spLocks noGrp="1"/>
          </p:cNvSpPr>
          <p:nvPr>
            <p:ph idx="1"/>
          </p:nvPr>
        </p:nvSpPr>
        <p:spPr>
          <a:xfrm>
            <a:off x="4417621" y="649480"/>
            <a:ext cx="7484259" cy="5881949"/>
          </a:xfrm>
        </p:spPr>
        <p:txBody>
          <a:bodyPr anchor="ctr">
            <a:normAutofit/>
          </a:bodyPr>
          <a:lstStyle/>
          <a:p>
            <a:pPr marL="342900" lvl="0" indent="-342900" algn="just">
              <a:lnSpc>
                <a:spcPct val="150000"/>
              </a:lnSpc>
              <a:spcAft>
                <a:spcPts val="0"/>
              </a:spcAft>
              <a:buFont typeface="Symbol" panose="05050102010706020507" pitchFamily="18" charset="2"/>
              <a:buChar char=""/>
            </a:pPr>
            <a:r>
              <a:rPr lang="et-EE" sz="2000" b="1" dirty="0">
                <a:latin typeface="Roboto Light" panose="02000000000000000000" pitchFamily="2" charset="0"/>
                <a:ea typeface="Roboto Light" panose="02000000000000000000" pitchFamily="2" charset="0"/>
              </a:rPr>
              <a:t>Lapse- ja perekesksus</a:t>
            </a:r>
            <a:r>
              <a:rPr lang="et-EE" sz="2000" dirty="0">
                <a:latin typeface="Roboto Light" panose="02000000000000000000" pitchFamily="2" charset="0"/>
                <a:ea typeface="Roboto Light" panose="02000000000000000000" pitchFamily="2" charset="0"/>
              </a:rPr>
              <a:t> – pakutav abi peab lähtuma lapse ja pere terviklikest vajadustest ja olema kättesaadav võimalikult kodu lähedal.</a:t>
            </a:r>
          </a:p>
          <a:p>
            <a:pPr marL="342900" lvl="0" indent="-342900" algn="just">
              <a:lnSpc>
                <a:spcPct val="150000"/>
              </a:lnSpc>
              <a:spcAft>
                <a:spcPts val="0"/>
              </a:spcAft>
              <a:buFont typeface="Symbol" panose="05050102010706020507" pitchFamily="18" charset="2"/>
              <a:buChar char=""/>
            </a:pPr>
            <a:r>
              <a:rPr lang="et-EE" sz="2000" b="1" dirty="0">
                <a:latin typeface="Roboto Light" panose="02000000000000000000" pitchFamily="2" charset="0"/>
                <a:ea typeface="Roboto Light" panose="02000000000000000000" pitchFamily="2" charset="0"/>
              </a:rPr>
              <a:t>Ennetus ja õigeaegsus</a:t>
            </a:r>
            <a:r>
              <a:rPr lang="et-EE" sz="2000" dirty="0">
                <a:latin typeface="Roboto Light" panose="02000000000000000000" pitchFamily="2" charset="0"/>
                <a:ea typeface="Roboto Light" panose="02000000000000000000" pitchFamily="2" charset="0"/>
              </a:rPr>
              <a:t> – iga lapse abivajadus peab olema märgatud võimalikult vara ning loodud lahendused, mis tagavad õigeaegse abi ja ennetavad probleemide süvenemist.</a:t>
            </a:r>
          </a:p>
          <a:p>
            <a:pPr marL="342900" lvl="0" indent="-342900" algn="just">
              <a:lnSpc>
                <a:spcPct val="150000"/>
              </a:lnSpc>
              <a:spcAft>
                <a:spcPts val="0"/>
              </a:spcAft>
              <a:buFont typeface="Symbol" panose="05050102010706020507" pitchFamily="18" charset="2"/>
              <a:buChar char=""/>
            </a:pPr>
            <a:r>
              <a:rPr lang="et-EE" sz="2000" b="1" dirty="0">
                <a:latin typeface="Roboto Light" panose="02000000000000000000" pitchFamily="2" charset="0"/>
                <a:ea typeface="Roboto Light" panose="02000000000000000000" pitchFamily="2" charset="0"/>
              </a:rPr>
              <a:t>Tõenduspõhisus</a:t>
            </a:r>
            <a:r>
              <a:rPr lang="et-EE" sz="2000" dirty="0">
                <a:latin typeface="Roboto Light" panose="02000000000000000000" pitchFamily="2" charset="0"/>
                <a:ea typeface="Roboto Light" panose="02000000000000000000" pitchFamily="2" charset="0"/>
              </a:rPr>
              <a:t> – abi, mida lapsele ja perele pakutakse, peab olema tõenduspõhine ja tulemuslik.</a:t>
            </a:r>
          </a:p>
          <a:p>
            <a:pPr marL="342900" lvl="0" indent="-342900" algn="just">
              <a:lnSpc>
                <a:spcPct val="150000"/>
              </a:lnSpc>
              <a:spcAft>
                <a:spcPts val="0"/>
              </a:spcAft>
              <a:buFont typeface="Symbol" panose="05050102010706020507" pitchFamily="18" charset="2"/>
              <a:buChar char=""/>
            </a:pPr>
            <a:r>
              <a:rPr lang="et-EE" sz="2000" b="1" dirty="0">
                <a:latin typeface="Roboto Light" panose="02000000000000000000" pitchFamily="2" charset="0"/>
                <a:ea typeface="Roboto Light" panose="02000000000000000000" pitchFamily="2" charset="0"/>
              </a:rPr>
              <a:t>Kulutõhusus</a:t>
            </a:r>
            <a:r>
              <a:rPr lang="et-EE" sz="2000" dirty="0">
                <a:latin typeface="Roboto Light" panose="02000000000000000000" pitchFamily="2" charset="0"/>
                <a:ea typeface="Roboto Light" panose="02000000000000000000" pitchFamily="2" charset="0"/>
              </a:rPr>
              <a:t> – õigeaegselt pakutud tõenduspõhine abi aitab ära hoida pikaajalisi kulusid ning olemasolevaid ressursse laste ja perede hüvanguks tõhusamalt kasutada.</a:t>
            </a:r>
          </a:p>
          <a:p>
            <a:pPr marL="0" indent="0">
              <a:buNone/>
            </a:pPr>
            <a:endParaRPr lang="et-EE" sz="2400" dirty="0"/>
          </a:p>
        </p:txBody>
      </p:sp>
    </p:spTree>
    <p:extLst>
      <p:ext uri="{BB962C8B-B14F-4D97-AF65-F5344CB8AC3E}">
        <p14:creationId xmlns:p14="http://schemas.microsoft.com/office/powerpoint/2010/main" val="14662785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17EABC-4442-A84A-B31F-4F57B8D1768D}"/>
              </a:ext>
            </a:extLst>
          </p:cNvPr>
          <p:cNvSpPr/>
          <p:nvPr/>
        </p:nvSpPr>
        <p:spPr>
          <a:xfrm>
            <a:off x="0" y="1"/>
            <a:ext cx="238298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t-EE" sz="2000" dirty="0"/>
              <a:t>REFORMI EELDUSED JA TEGEVUSVALDKONNAD</a:t>
            </a:r>
            <a:endParaRPr lang="x-none" sz="2000" dirty="0"/>
          </a:p>
        </p:txBody>
      </p:sp>
      <p:sp>
        <p:nvSpPr>
          <p:cNvPr id="32" name="Rectangle 31">
            <a:extLst>
              <a:ext uri="{FF2B5EF4-FFF2-40B4-BE49-F238E27FC236}">
                <a16:creationId xmlns:a16="http://schemas.microsoft.com/office/drawing/2014/main" id="{822FE977-571B-D143-A645-247B1AED192C}"/>
              </a:ext>
            </a:extLst>
          </p:cNvPr>
          <p:cNvSpPr/>
          <p:nvPr/>
        </p:nvSpPr>
        <p:spPr>
          <a:xfrm>
            <a:off x="2676467" y="700676"/>
            <a:ext cx="8661008" cy="646331"/>
          </a:xfrm>
          <a:prstGeom prst="rect">
            <a:avLst/>
          </a:prstGeom>
        </p:spPr>
        <p:txBody>
          <a:bodyPr wrap="square">
            <a:spAutoFit/>
          </a:bodyPr>
          <a:lstStyle/>
          <a:p>
            <a:r>
              <a:rPr lang="et-EE" dirty="0">
                <a:latin typeface="Roboto Light" panose="02000000000000000000" pitchFamily="2" charset="0"/>
                <a:ea typeface="Roboto Light" panose="02000000000000000000" pitchFamily="2" charset="0"/>
              </a:rPr>
              <a:t>KOV kui esmase kontaktpunkti ja juhtumikorraldaja rolli selgem määratlemine ning seda toetava andmevahetuse loomine</a:t>
            </a:r>
          </a:p>
        </p:txBody>
      </p:sp>
      <p:sp>
        <p:nvSpPr>
          <p:cNvPr id="33" name="Rectangle 32">
            <a:extLst>
              <a:ext uri="{FF2B5EF4-FFF2-40B4-BE49-F238E27FC236}">
                <a16:creationId xmlns:a16="http://schemas.microsoft.com/office/drawing/2014/main" id="{84D3EF85-B065-5C4F-B7AE-18B1BC0D6E4B}"/>
              </a:ext>
            </a:extLst>
          </p:cNvPr>
          <p:cNvSpPr/>
          <p:nvPr/>
        </p:nvSpPr>
        <p:spPr>
          <a:xfrm>
            <a:off x="2110554" y="795551"/>
            <a:ext cx="456583" cy="45658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x-none" sz="3000" b="1" dirty="0">
                <a:solidFill>
                  <a:schemeClr val="bg1"/>
                </a:solidFill>
                <a:latin typeface="Roboto Black" panose="02000000000000000000" pitchFamily="2" charset="0"/>
                <a:ea typeface="Roboto Black" panose="02000000000000000000" pitchFamily="2" charset="0"/>
              </a:rPr>
              <a:t>1</a:t>
            </a:r>
          </a:p>
        </p:txBody>
      </p:sp>
      <p:sp>
        <p:nvSpPr>
          <p:cNvPr id="34" name="Rectangle 33">
            <a:extLst>
              <a:ext uri="{FF2B5EF4-FFF2-40B4-BE49-F238E27FC236}">
                <a16:creationId xmlns:a16="http://schemas.microsoft.com/office/drawing/2014/main" id="{C2F13C8B-F9A7-0B41-A99D-FA47EF06D1B4}"/>
              </a:ext>
            </a:extLst>
          </p:cNvPr>
          <p:cNvSpPr/>
          <p:nvPr/>
        </p:nvSpPr>
        <p:spPr>
          <a:xfrm>
            <a:off x="2645453" y="1859805"/>
            <a:ext cx="9012638" cy="646331"/>
          </a:xfrm>
          <a:prstGeom prst="rect">
            <a:avLst/>
          </a:prstGeom>
        </p:spPr>
        <p:txBody>
          <a:bodyPr wrap="square">
            <a:spAutoFit/>
          </a:bodyPr>
          <a:lstStyle/>
          <a:p>
            <a:pPr lvl="0"/>
            <a:r>
              <a:rPr lang="et-EE" dirty="0">
                <a:latin typeface="Roboto Light" panose="02000000000000000000" pitchFamily="2" charset="0"/>
                <a:ea typeface="Roboto Light" panose="02000000000000000000" pitchFamily="2" charset="0"/>
              </a:rPr>
              <a:t>Lastekaitse tööprotsesside uuendamine ja digitaliseerimine ning vajalike õppemoodulite ja tööriistakasti väljaarendamine </a:t>
            </a:r>
          </a:p>
        </p:txBody>
      </p:sp>
      <p:sp>
        <p:nvSpPr>
          <p:cNvPr id="35" name="Rectangle 34">
            <a:extLst>
              <a:ext uri="{FF2B5EF4-FFF2-40B4-BE49-F238E27FC236}">
                <a16:creationId xmlns:a16="http://schemas.microsoft.com/office/drawing/2014/main" id="{F12703F6-58D0-8D48-AF10-9F2A0BB96C93}"/>
              </a:ext>
            </a:extLst>
          </p:cNvPr>
          <p:cNvSpPr/>
          <p:nvPr/>
        </p:nvSpPr>
        <p:spPr>
          <a:xfrm>
            <a:off x="2073141" y="1941881"/>
            <a:ext cx="456583" cy="45658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x-none" sz="3000" b="1" dirty="0">
                <a:solidFill>
                  <a:schemeClr val="bg1"/>
                </a:solidFill>
                <a:latin typeface="Roboto Black" panose="02000000000000000000" pitchFamily="2" charset="0"/>
                <a:ea typeface="Roboto Black" panose="02000000000000000000" pitchFamily="2" charset="0"/>
              </a:rPr>
              <a:t>2</a:t>
            </a:r>
          </a:p>
        </p:txBody>
      </p:sp>
      <p:sp>
        <p:nvSpPr>
          <p:cNvPr id="36" name="Rectangle 35">
            <a:extLst>
              <a:ext uri="{FF2B5EF4-FFF2-40B4-BE49-F238E27FC236}">
                <a16:creationId xmlns:a16="http://schemas.microsoft.com/office/drawing/2014/main" id="{39A1C098-E844-7046-B5D5-CD6DB7536F66}"/>
              </a:ext>
            </a:extLst>
          </p:cNvPr>
          <p:cNvSpPr/>
          <p:nvPr/>
        </p:nvSpPr>
        <p:spPr>
          <a:xfrm>
            <a:off x="2676467" y="4077689"/>
            <a:ext cx="9159658" cy="646331"/>
          </a:xfrm>
          <a:prstGeom prst="rect">
            <a:avLst/>
          </a:prstGeom>
        </p:spPr>
        <p:txBody>
          <a:bodyPr wrap="square">
            <a:spAutoFit/>
          </a:bodyPr>
          <a:lstStyle/>
          <a:p>
            <a:r>
              <a:rPr lang="et-EE" dirty="0">
                <a:solidFill>
                  <a:srgbClr val="000000"/>
                </a:solidFill>
                <a:latin typeface="Roboto Light" panose="02000000000000000000" pitchFamily="2" charset="0"/>
                <a:ea typeface="Roboto Light" panose="02000000000000000000" pitchFamily="2" charset="0"/>
              </a:rPr>
              <a:t>Ühe plaani põhimõtte rakendamine, kus lapsele ja perele tekib üks tegevuskava, mis hõlmab kõiki vajalikke tugimeetmeid ja võimaldab hinnata sekkumiste terviklikku mõju</a:t>
            </a:r>
          </a:p>
        </p:txBody>
      </p:sp>
      <p:sp>
        <p:nvSpPr>
          <p:cNvPr id="37" name="Rectangle 36">
            <a:extLst>
              <a:ext uri="{FF2B5EF4-FFF2-40B4-BE49-F238E27FC236}">
                <a16:creationId xmlns:a16="http://schemas.microsoft.com/office/drawing/2014/main" id="{36A726EB-C09A-F142-95B4-F28D88CD1B61}"/>
              </a:ext>
            </a:extLst>
          </p:cNvPr>
          <p:cNvSpPr/>
          <p:nvPr/>
        </p:nvSpPr>
        <p:spPr>
          <a:xfrm>
            <a:off x="2073141" y="3009350"/>
            <a:ext cx="456583" cy="45658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x-none" sz="3000" b="1" dirty="0">
                <a:solidFill>
                  <a:schemeClr val="bg1"/>
                </a:solidFill>
                <a:latin typeface="Roboto Black" panose="02000000000000000000" pitchFamily="2" charset="0"/>
                <a:ea typeface="Roboto Black" panose="02000000000000000000" pitchFamily="2" charset="0"/>
              </a:rPr>
              <a:t>3</a:t>
            </a:r>
          </a:p>
        </p:txBody>
      </p:sp>
      <p:sp>
        <p:nvSpPr>
          <p:cNvPr id="38" name="Rectangle 37">
            <a:extLst>
              <a:ext uri="{FF2B5EF4-FFF2-40B4-BE49-F238E27FC236}">
                <a16:creationId xmlns:a16="http://schemas.microsoft.com/office/drawing/2014/main" id="{94DD15DA-7494-9642-9543-DCAB00F6B28A}"/>
              </a:ext>
            </a:extLst>
          </p:cNvPr>
          <p:cNvSpPr/>
          <p:nvPr/>
        </p:nvSpPr>
        <p:spPr>
          <a:xfrm>
            <a:off x="2676467" y="5041018"/>
            <a:ext cx="8800958" cy="646331"/>
          </a:xfrm>
          <a:prstGeom prst="rect">
            <a:avLst/>
          </a:prstGeom>
        </p:spPr>
        <p:txBody>
          <a:bodyPr wrap="square">
            <a:spAutoFit/>
          </a:bodyPr>
          <a:lstStyle/>
          <a:p>
            <a:r>
              <a:rPr lang="et-EE" dirty="0">
                <a:solidFill>
                  <a:srgbClr val="000000"/>
                </a:solidFill>
                <a:latin typeface="Roboto Light" panose="02000000000000000000" pitchFamily="2" charset="0"/>
                <a:ea typeface="Roboto Light" panose="02000000000000000000" pitchFamily="2" charset="0"/>
              </a:rPr>
              <a:t>Sotsiaal- ja haridusvaldkonna tugispetsialistide ning KOV ja riigi rollide ja teenuste selgem piiritlemine ja teenusstandardite väljatöötamine</a:t>
            </a:r>
          </a:p>
        </p:txBody>
      </p:sp>
      <p:sp>
        <p:nvSpPr>
          <p:cNvPr id="39" name="Rectangle 38">
            <a:extLst>
              <a:ext uri="{FF2B5EF4-FFF2-40B4-BE49-F238E27FC236}">
                <a16:creationId xmlns:a16="http://schemas.microsoft.com/office/drawing/2014/main" id="{D1788632-F7DF-7041-8552-80FE9073C0F2}"/>
              </a:ext>
            </a:extLst>
          </p:cNvPr>
          <p:cNvSpPr/>
          <p:nvPr/>
        </p:nvSpPr>
        <p:spPr>
          <a:xfrm>
            <a:off x="2073140" y="4112052"/>
            <a:ext cx="456583" cy="45658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x-none" sz="3000" b="1" dirty="0">
                <a:solidFill>
                  <a:schemeClr val="bg1"/>
                </a:solidFill>
                <a:latin typeface="Roboto Black" panose="02000000000000000000" pitchFamily="2" charset="0"/>
                <a:ea typeface="Roboto Black" panose="02000000000000000000" pitchFamily="2" charset="0"/>
              </a:rPr>
              <a:t>4</a:t>
            </a:r>
          </a:p>
        </p:txBody>
      </p:sp>
      <p:sp>
        <p:nvSpPr>
          <p:cNvPr id="41" name="Rectangle 40">
            <a:extLst>
              <a:ext uri="{FF2B5EF4-FFF2-40B4-BE49-F238E27FC236}">
                <a16:creationId xmlns:a16="http://schemas.microsoft.com/office/drawing/2014/main" id="{49CF1C51-C1C5-4D48-9A63-CDC7A0D9899C}"/>
              </a:ext>
            </a:extLst>
          </p:cNvPr>
          <p:cNvSpPr/>
          <p:nvPr/>
        </p:nvSpPr>
        <p:spPr>
          <a:xfrm>
            <a:off x="2073139" y="5135893"/>
            <a:ext cx="456583" cy="45658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x-none" sz="3000" b="1" dirty="0">
                <a:solidFill>
                  <a:schemeClr val="bg1"/>
                </a:solidFill>
                <a:latin typeface="Roboto Black" panose="02000000000000000000" pitchFamily="2" charset="0"/>
                <a:ea typeface="Roboto Black" panose="02000000000000000000" pitchFamily="2" charset="0"/>
              </a:rPr>
              <a:t>5</a:t>
            </a:r>
          </a:p>
        </p:txBody>
      </p:sp>
      <p:sp>
        <p:nvSpPr>
          <p:cNvPr id="20" name="Rectangle 33">
            <a:extLst>
              <a:ext uri="{FF2B5EF4-FFF2-40B4-BE49-F238E27FC236}">
                <a16:creationId xmlns:a16="http://schemas.microsoft.com/office/drawing/2014/main" id="{F1B1D152-E889-405B-B296-149206E69CF5}"/>
              </a:ext>
            </a:extLst>
          </p:cNvPr>
          <p:cNvSpPr/>
          <p:nvPr/>
        </p:nvSpPr>
        <p:spPr>
          <a:xfrm>
            <a:off x="2676467" y="2914475"/>
            <a:ext cx="9025252" cy="646331"/>
          </a:xfrm>
          <a:prstGeom prst="rect">
            <a:avLst/>
          </a:prstGeom>
        </p:spPr>
        <p:txBody>
          <a:bodyPr wrap="square">
            <a:spAutoFit/>
          </a:bodyPr>
          <a:lstStyle/>
          <a:p>
            <a:pPr lvl="0"/>
            <a:r>
              <a:rPr lang="et-EE" dirty="0">
                <a:solidFill>
                  <a:srgbClr val="000000"/>
                </a:solidFill>
                <a:latin typeface="Roboto Light" panose="02000000000000000000" pitchFamily="2" charset="0"/>
                <a:ea typeface="Roboto Light" panose="02000000000000000000" pitchFamily="2" charset="0"/>
              </a:rPr>
              <a:t>Rajaleidja, rehabilitatsioonimeeskonna ja Sotsiaalkindlustusameti abivajaduse hindamisi ja otsuseid puudutavate funktsioonide koondamine</a:t>
            </a:r>
          </a:p>
        </p:txBody>
      </p:sp>
    </p:spTree>
    <p:extLst>
      <p:ext uri="{BB962C8B-B14F-4D97-AF65-F5344CB8AC3E}">
        <p14:creationId xmlns:p14="http://schemas.microsoft.com/office/powerpoint/2010/main" val="231930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50"/>
                                        <p:tgtEl>
                                          <p:spTgt spid="3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250"/>
                                        <p:tgtEl>
                                          <p:spTgt spid="35"/>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250"/>
                                        <p:tgtEl>
                                          <p:spTgt spid="37"/>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250"/>
                                        <p:tgtEl>
                                          <p:spTgt spid="39"/>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7" grpId="0" animBg="1"/>
      <p:bldP spid="39" grpId="0" animBg="1"/>
      <p:bldP spid="4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17EABC-4442-A84A-B31F-4F57B8D1768D}"/>
              </a:ext>
            </a:extLst>
          </p:cNvPr>
          <p:cNvSpPr/>
          <p:nvPr/>
        </p:nvSpPr>
        <p:spPr>
          <a:xfrm>
            <a:off x="0" y="1"/>
            <a:ext cx="238298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t-EE" sz="1800"/>
              <a:t>REFORMI EELDUSED JA TEGEVUSVALDKONNAD</a:t>
            </a:r>
            <a:endParaRPr lang="x-none" sz="1800" dirty="0"/>
          </a:p>
        </p:txBody>
      </p:sp>
      <p:sp>
        <p:nvSpPr>
          <p:cNvPr id="40" name="Rectangle 39">
            <a:extLst>
              <a:ext uri="{FF2B5EF4-FFF2-40B4-BE49-F238E27FC236}">
                <a16:creationId xmlns:a16="http://schemas.microsoft.com/office/drawing/2014/main" id="{CE66A6B1-F291-BF48-9F30-4C7E0AD3026F}"/>
              </a:ext>
            </a:extLst>
          </p:cNvPr>
          <p:cNvSpPr/>
          <p:nvPr/>
        </p:nvSpPr>
        <p:spPr>
          <a:xfrm>
            <a:off x="2635062" y="763455"/>
            <a:ext cx="8551494" cy="840230"/>
          </a:xfrm>
          <a:prstGeom prst="rect">
            <a:avLst/>
          </a:prstGeom>
        </p:spPr>
        <p:txBody>
          <a:bodyPr wrap="square">
            <a:spAutoFit/>
          </a:bodyPr>
          <a:lstStyle/>
          <a:p>
            <a:pPr marR="0" lvl="0" algn="just" defTabSz="914400" rtl="0" eaLnBrk="1" fontAlgn="auto" latinLnBrk="0" hangingPunct="1">
              <a:lnSpc>
                <a:spcPct val="90000"/>
              </a:lnSpc>
              <a:spcBef>
                <a:spcPts val="1000"/>
              </a:spcBef>
              <a:spcAft>
                <a:spcPts val="0"/>
              </a:spcAft>
              <a:buClrTx/>
              <a:buSzTx/>
              <a:tabLst/>
              <a:defRPr/>
            </a:pPr>
            <a:r>
              <a:rPr kumimoji="0" lang="et-EE" i="0" u="none" strike="noStrike" kern="120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mn-cs"/>
              </a:rPr>
              <a:t>Lisatähelepanu suunamine lapse erivajaduse märkamisele imiku- ja väikelapseeas ning lisatoe suunamine alusharidusse, et tagada lasteasutuses abivajaduse kiirem märkamine ja sellele reageerimine</a:t>
            </a:r>
          </a:p>
        </p:txBody>
      </p:sp>
      <p:sp>
        <p:nvSpPr>
          <p:cNvPr id="43" name="Rectangle 42">
            <a:extLst>
              <a:ext uri="{FF2B5EF4-FFF2-40B4-BE49-F238E27FC236}">
                <a16:creationId xmlns:a16="http://schemas.microsoft.com/office/drawing/2014/main" id="{79D6B278-9ED9-C345-8DBA-60F543641B8B}"/>
              </a:ext>
            </a:extLst>
          </p:cNvPr>
          <p:cNvSpPr/>
          <p:nvPr/>
        </p:nvSpPr>
        <p:spPr>
          <a:xfrm>
            <a:off x="2110009" y="956512"/>
            <a:ext cx="433852" cy="4125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x-none" sz="3000" b="1" dirty="0">
                <a:solidFill>
                  <a:schemeClr val="bg1"/>
                </a:solidFill>
                <a:latin typeface="Roboto Black" panose="02000000000000000000" pitchFamily="2" charset="0"/>
                <a:ea typeface="Roboto Black" panose="02000000000000000000" pitchFamily="2" charset="0"/>
              </a:rPr>
              <a:t>6</a:t>
            </a:r>
          </a:p>
        </p:txBody>
      </p:sp>
      <p:sp>
        <p:nvSpPr>
          <p:cNvPr id="44" name="Rectangle 43">
            <a:extLst>
              <a:ext uri="{FF2B5EF4-FFF2-40B4-BE49-F238E27FC236}">
                <a16:creationId xmlns:a16="http://schemas.microsoft.com/office/drawing/2014/main" id="{07B23A5B-5963-5C4D-A074-A9903E3F9774}"/>
              </a:ext>
            </a:extLst>
          </p:cNvPr>
          <p:cNvSpPr/>
          <p:nvPr/>
        </p:nvSpPr>
        <p:spPr>
          <a:xfrm>
            <a:off x="2678679" y="1998291"/>
            <a:ext cx="8621581" cy="369332"/>
          </a:xfrm>
          <a:prstGeom prst="rect">
            <a:avLst/>
          </a:prstGeom>
        </p:spPr>
        <p:txBody>
          <a:bodyPr wrap="square">
            <a:spAutoFit/>
          </a:bodyPr>
          <a:lstStyle/>
          <a:p>
            <a:pPr lvl="0"/>
            <a:r>
              <a:rPr lang="et-EE" dirty="0">
                <a:latin typeface="Roboto Light" panose="02000000000000000000" pitchFamily="2" charset="0"/>
                <a:ea typeface="Roboto Light" panose="02000000000000000000" pitchFamily="2" charset="0"/>
              </a:rPr>
              <a:t>Uute tugimeetmete väljaarendamine kompleksprobleemidega lastele </a:t>
            </a:r>
          </a:p>
        </p:txBody>
      </p:sp>
      <p:sp>
        <p:nvSpPr>
          <p:cNvPr id="45" name="Rectangle 44">
            <a:extLst>
              <a:ext uri="{FF2B5EF4-FFF2-40B4-BE49-F238E27FC236}">
                <a16:creationId xmlns:a16="http://schemas.microsoft.com/office/drawing/2014/main" id="{5C92F9A7-D1ED-DC47-A0DE-A4593ADAE1E7}"/>
              </a:ext>
            </a:extLst>
          </p:cNvPr>
          <p:cNvSpPr/>
          <p:nvPr/>
        </p:nvSpPr>
        <p:spPr>
          <a:xfrm>
            <a:off x="2052439" y="1942951"/>
            <a:ext cx="456583" cy="45658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x-none" sz="3000" b="1" dirty="0">
                <a:solidFill>
                  <a:schemeClr val="bg1"/>
                </a:solidFill>
                <a:latin typeface="Roboto Black" panose="02000000000000000000" pitchFamily="2" charset="0"/>
                <a:ea typeface="Roboto Black" panose="02000000000000000000" pitchFamily="2" charset="0"/>
              </a:rPr>
              <a:t>7</a:t>
            </a:r>
          </a:p>
        </p:txBody>
      </p:sp>
      <p:sp>
        <p:nvSpPr>
          <p:cNvPr id="18" name="Rectangle 44">
            <a:extLst>
              <a:ext uri="{FF2B5EF4-FFF2-40B4-BE49-F238E27FC236}">
                <a16:creationId xmlns:a16="http://schemas.microsoft.com/office/drawing/2014/main" id="{64CF5C4C-5131-4A72-9CD5-DD0B92A36ACB}"/>
              </a:ext>
            </a:extLst>
          </p:cNvPr>
          <p:cNvSpPr/>
          <p:nvPr/>
        </p:nvSpPr>
        <p:spPr>
          <a:xfrm>
            <a:off x="2052438" y="2913545"/>
            <a:ext cx="456583" cy="45658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t-EE" sz="3000" b="1" dirty="0">
                <a:solidFill>
                  <a:schemeClr val="bg1"/>
                </a:solidFill>
                <a:latin typeface="Roboto Black" panose="02000000000000000000" pitchFamily="2" charset="0"/>
                <a:ea typeface="Roboto Black" panose="02000000000000000000" pitchFamily="2" charset="0"/>
              </a:rPr>
              <a:t>8</a:t>
            </a:r>
            <a:endParaRPr lang="x-none" sz="3000" b="1" dirty="0">
              <a:solidFill>
                <a:schemeClr val="bg1"/>
              </a:solidFill>
              <a:latin typeface="Roboto Black" panose="02000000000000000000" pitchFamily="2" charset="0"/>
              <a:ea typeface="Roboto Black" panose="02000000000000000000" pitchFamily="2" charset="0"/>
            </a:endParaRPr>
          </a:p>
        </p:txBody>
      </p:sp>
      <p:sp>
        <p:nvSpPr>
          <p:cNvPr id="19" name="Rectangle 44">
            <a:extLst>
              <a:ext uri="{FF2B5EF4-FFF2-40B4-BE49-F238E27FC236}">
                <a16:creationId xmlns:a16="http://schemas.microsoft.com/office/drawing/2014/main" id="{BFDAC737-4565-44C4-90DA-7779A9A71667}"/>
              </a:ext>
            </a:extLst>
          </p:cNvPr>
          <p:cNvSpPr/>
          <p:nvPr/>
        </p:nvSpPr>
        <p:spPr>
          <a:xfrm>
            <a:off x="2052437" y="3915179"/>
            <a:ext cx="456583" cy="45658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t-EE" sz="3000" b="1" dirty="0">
                <a:solidFill>
                  <a:schemeClr val="bg1"/>
                </a:solidFill>
                <a:latin typeface="Roboto Black" panose="02000000000000000000" pitchFamily="2" charset="0"/>
                <a:ea typeface="Roboto Black" panose="02000000000000000000" pitchFamily="2" charset="0"/>
              </a:rPr>
              <a:t>9</a:t>
            </a:r>
            <a:endParaRPr lang="x-none" sz="3000" b="1" dirty="0">
              <a:solidFill>
                <a:schemeClr val="bg1"/>
              </a:solidFill>
              <a:latin typeface="Roboto Black" panose="02000000000000000000" pitchFamily="2" charset="0"/>
              <a:ea typeface="Roboto Black" panose="02000000000000000000" pitchFamily="2" charset="0"/>
            </a:endParaRPr>
          </a:p>
        </p:txBody>
      </p:sp>
      <p:sp>
        <p:nvSpPr>
          <p:cNvPr id="21" name="Rectangle 44">
            <a:extLst>
              <a:ext uri="{FF2B5EF4-FFF2-40B4-BE49-F238E27FC236}">
                <a16:creationId xmlns:a16="http://schemas.microsoft.com/office/drawing/2014/main" id="{D004873F-CEF8-48B6-9D6A-46B22BCDE663}"/>
              </a:ext>
            </a:extLst>
          </p:cNvPr>
          <p:cNvSpPr/>
          <p:nvPr/>
        </p:nvSpPr>
        <p:spPr>
          <a:xfrm>
            <a:off x="2043100" y="5055964"/>
            <a:ext cx="477167" cy="45658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t-EE" sz="1900" b="1" dirty="0">
                <a:solidFill>
                  <a:schemeClr val="bg1"/>
                </a:solidFill>
                <a:latin typeface="Roboto Black" panose="02000000000000000000" pitchFamily="2" charset="0"/>
                <a:ea typeface="Roboto Black" panose="02000000000000000000" pitchFamily="2" charset="0"/>
              </a:rPr>
              <a:t>10</a:t>
            </a:r>
            <a:endParaRPr lang="x-none" sz="1900" b="1" dirty="0">
              <a:solidFill>
                <a:schemeClr val="bg1"/>
              </a:solidFill>
              <a:latin typeface="Roboto Black" panose="02000000000000000000" pitchFamily="2" charset="0"/>
              <a:ea typeface="Roboto Black" panose="02000000000000000000" pitchFamily="2" charset="0"/>
            </a:endParaRPr>
          </a:p>
        </p:txBody>
      </p:sp>
      <p:sp>
        <p:nvSpPr>
          <p:cNvPr id="4" name="Ristkülik 3">
            <a:extLst>
              <a:ext uri="{FF2B5EF4-FFF2-40B4-BE49-F238E27FC236}">
                <a16:creationId xmlns:a16="http://schemas.microsoft.com/office/drawing/2014/main" id="{82C4280D-2D95-48D2-9A28-B9062351D880}"/>
              </a:ext>
            </a:extLst>
          </p:cNvPr>
          <p:cNvSpPr/>
          <p:nvPr/>
        </p:nvSpPr>
        <p:spPr>
          <a:xfrm>
            <a:off x="2658688" y="5116108"/>
            <a:ext cx="8985719" cy="369332"/>
          </a:xfrm>
          <a:prstGeom prst="rect">
            <a:avLst/>
          </a:prstGeom>
        </p:spPr>
        <p:txBody>
          <a:bodyPr wrap="square">
            <a:spAutoFit/>
          </a:bodyPr>
          <a:lstStyle/>
          <a:p>
            <a:pPr algn="just"/>
            <a:r>
              <a:rPr lang="et-EE"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Uue lastekaitsealase järelevalvemudeli väljatöötamine ja rakendamine </a:t>
            </a:r>
            <a:endParaRPr lang="et-EE"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istkülik 4">
            <a:extLst>
              <a:ext uri="{FF2B5EF4-FFF2-40B4-BE49-F238E27FC236}">
                <a16:creationId xmlns:a16="http://schemas.microsoft.com/office/drawing/2014/main" id="{60181B3A-B16B-4146-9D06-8C00203CA244}"/>
              </a:ext>
            </a:extLst>
          </p:cNvPr>
          <p:cNvSpPr/>
          <p:nvPr/>
        </p:nvSpPr>
        <p:spPr>
          <a:xfrm>
            <a:off x="2638698" y="2821972"/>
            <a:ext cx="8547858" cy="646331"/>
          </a:xfrm>
          <a:prstGeom prst="rect">
            <a:avLst/>
          </a:prstGeom>
        </p:spPr>
        <p:txBody>
          <a:bodyPr wrap="square">
            <a:spAutoFit/>
          </a:bodyPr>
          <a:lstStyle/>
          <a:p>
            <a:r>
              <a:rPr lang="et-EE" dirty="0">
                <a:latin typeface="Roboto Light" panose="02000000000000000000" pitchFamily="2" charset="0"/>
                <a:ea typeface="Roboto Light" panose="02000000000000000000" pitchFamily="2" charset="0"/>
              </a:rPr>
              <a:t>Teenuste ja abivahendite saamise õiguse lahti sidumine puude raskusastme olemasolust ning toetusfondi rahastamise loogikate ülevaatamine </a:t>
            </a:r>
          </a:p>
        </p:txBody>
      </p:sp>
      <p:sp>
        <p:nvSpPr>
          <p:cNvPr id="24" name="TextBox 23">
            <a:extLst>
              <a:ext uri="{FF2B5EF4-FFF2-40B4-BE49-F238E27FC236}">
                <a16:creationId xmlns:a16="http://schemas.microsoft.com/office/drawing/2014/main" id="{F10804A1-D159-4019-8925-DA866E7F6CBD}"/>
              </a:ext>
            </a:extLst>
          </p:cNvPr>
          <p:cNvSpPr txBox="1"/>
          <p:nvPr/>
        </p:nvSpPr>
        <p:spPr>
          <a:xfrm>
            <a:off x="2635063" y="3915179"/>
            <a:ext cx="8551494" cy="923330"/>
          </a:xfrm>
          <a:prstGeom prst="rect">
            <a:avLst/>
          </a:prstGeom>
          <a:noFill/>
        </p:spPr>
        <p:txBody>
          <a:bodyPr wrap="square">
            <a:spAutoFit/>
          </a:bodyPr>
          <a:lstStyle/>
          <a:p>
            <a:pPr marR="0" lvl="0" algn="just" defTabSz="914400" rtl="0" eaLnBrk="1" fontAlgn="auto" latinLnBrk="0" hangingPunct="1">
              <a:spcAft>
                <a:spcPts val="0"/>
              </a:spcAft>
              <a:buClrTx/>
              <a:buSzTx/>
              <a:tabLst/>
              <a:defRPr/>
            </a:pPr>
            <a:r>
              <a:rPr kumimoji="0" lang="et-EE"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Puude raskusastme hindamise ühetaolise metoodika väljatöötamine ja puude raskusastme väljakujunemise ennetamiseks toetusmeetmete väljatöötamine kroonilise haigustega lastele.</a:t>
            </a:r>
          </a:p>
        </p:txBody>
      </p:sp>
    </p:spTree>
    <p:extLst>
      <p:ext uri="{BB962C8B-B14F-4D97-AF65-F5344CB8AC3E}">
        <p14:creationId xmlns:p14="http://schemas.microsoft.com/office/powerpoint/2010/main" val="7297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50"/>
                                        <p:tgtEl>
                                          <p:spTgt spid="4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250"/>
                                        <p:tgtEl>
                                          <p:spTgt spid="45"/>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50"/>
                                        <p:tgtEl>
                                          <p:spTgt spid="18"/>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50"/>
                                        <p:tgtEl>
                                          <p:spTgt spid="19"/>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18" grpId="0" animBg="1"/>
      <p:bldP spid="19" grpId="0" animBg="1"/>
      <p:bldP spid="2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17EABC-4442-A84A-B31F-4F57B8D1768D}"/>
              </a:ext>
            </a:extLst>
          </p:cNvPr>
          <p:cNvSpPr/>
          <p:nvPr/>
        </p:nvSpPr>
        <p:spPr>
          <a:xfrm>
            <a:off x="0" y="1"/>
            <a:ext cx="238298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2400" dirty="0">
                <a:solidFill>
                  <a:prstClr val="white"/>
                </a:solidFill>
                <a:latin typeface="Calibri"/>
              </a:rPr>
              <a:t>MIS ON HETKEL KÄSIL?</a:t>
            </a:r>
            <a:endParaRPr kumimoji="0" lang="x-none"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1DC68057-FB01-4730-974D-4539AFE0D74E}"/>
              </a:ext>
            </a:extLst>
          </p:cNvPr>
          <p:cNvSpPr txBox="1"/>
          <p:nvPr/>
        </p:nvSpPr>
        <p:spPr>
          <a:xfrm>
            <a:off x="2712770" y="623011"/>
            <a:ext cx="8748848" cy="5863144"/>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t-EE" dirty="0">
                <a:latin typeface="Roboto Light" panose="02000000000000000000" pitchFamily="2" charset="0"/>
                <a:ea typeface="Roboto Light" panose="02000000000000000000" pitchFamily="2" charset="0"/>
              </a:rPr>
              <a:t>Analüüsime augustiks 2021 milliste probleemidega laste puhul saab teha automaatseid lahendusi – puue, rehabilitatsioon, abivahendid, koolis pakutav abi jne.</a:t>
            </a:r>
          </a:p>
          <a:p>
            <a:pPr marL="171450" indent="-171450">
              <a:lnSpc>
                <a:spcPct val="150000"/>
              </a:lnSpc>
              <a:buFont typeface="Arial" panose="020B0604020202020204" pitchFamily="34" charset="0"/>
              <a:buChar char="•"/>
            </a:pPr>
            <a:r>
              <a:rPr lang="et-EE" dirty="0">
                <a:latin typeface="Roboto Light" panose="02000000000000000000" pitchFamily="2" charset="0"/>
                <a:ea typeface="Roboto Light" panose="02000000000000000000" pitchFamily="2" charset="0"/>
              </a:rPr>
              <a:t>Tegeleme juba praegu lahendusega, et KOV saaks automaatselt puuet taotlenud lapse andmed ja saaks võtta perega abi pakkumiseks ühendust. Loodetav infovahetus on planeeritud jõustuma 2022 I poolaastal. </a:t>
            </a:r>
          </a:p>
          <a:p>
            <a:pPr marL="171450" indent="-171450">
              <a:lnSpc>
                <a:spcPct val="150000"/>
              </a:lnSpc>
              <a:buFont typeface="Arial" panose="020B0604020202020204" pitchFamily="34" charset="0"/>
              <a:buChar char="•"/>
            </a:pPr>
            <a:r>
              <a:rPr lang="et-EE" dirty="0">
                <a:latin typeface="Roboto Light" panose="02000000000000000000" pitchFamily="2" charset="0"/>
                <a:ea typeface="Roboto Light" panose="02000000000000000000" pitchFamily="2" charset="0"/>
              </a:rPr>
              <a:t>Seome riigi toetusfondi rahastuse lahti puude raskusastmest, töötame soovitud  lahenduse kallal koos </a:t>
            </a:r>
            <a:r>
              <a:rPr lang="et-EE" dirty="0" err="1">
                <a:latin typeface="Roboto Light" panose="02000000000000000000" pitchFamily="2" charset="0"/>
                <a:ea typeface="Roboto Light" panose="02000000000000000000" pitchFamily="2" charset="0"/>
              </a:rPr>
              <a:t>KOVidega</a:t>
            </a:r>
            <a:r>
              <a:rPr lang="et-EE" dirty="0">
                <a:latin typeface="Roboto Light" panose="02000000000000000000" pitchFamily="2" charset="0"/>
                <a:ea typeface="Roboto Light" panose="02000000000000000000" pitchFamily="2" charset="0"/>
              </a:rPr>
              <a:t>. </a:t>
            </a:r>
          </a:p>
          <a:p>
            <a:pPr marL="171450" indent="-171450">
              <a:lnSpc>
                <a:spcPct val="150000"/>
              </a:lnSpc>
              <a:buFont typeface="Arial" panose="020B0604020202020204" pitchFamily="34" charset="0"/>
              <a:buChar char="•"/>
            </a:pPr>
            <a:r>
              <a:rPr lang="et-EE" dirty="0">
                <a:latin typeface="Roboto Light" panose="02000000000000000000" pitchFamily="2" charset="0"/>
                <a:ea typeface="Roboto Light" panose="02000000000000000000" pitchFamily="2" charset="0"/>
              </a:rPr>
              <a:t>Töötame </a:t>
            </a:r>
            <a:r>
              <a:rPr lang="et-EE" dirty="0" err="1">
                <a:latin typeface="Roboto Light" panose="02000000000000000000" pitchFamily="2" charset="0"/>
                <a:ea typeface="Roboto Light" panose="02000000000000000000" pitchFamily="2" charset="0"/>
              </a:rPr>
              <a:t>KOVidega</a:t>
            </a:r>
            <a:r>
              <a:rPr lang="et-EE" dirty="0">
                <a:latin typeface="Roboto Light" panose="02000000000000000000" pitchFamily="2" charset="0"/>
                <a:ea typeface="Roboto Light" panose="02000000000000000000" pitchFamily="2" charset="0"/>
              </a:rPr>
              <a:t>, et kirjeldada selgemalt teenuste sisud ja määratleda osapoolte kohustused. </a:t>
            </a:r>
          </a:p>
          <a:p>
            <a:pPr marL="171450" indent="-171450">
              <a:lnSpc>
                <a:spcPct val="150000"/>
              </a:lnSpc>
              <a:buFont typeface="Arial" panose="020B0604020202020204" pitchFamily="34" charset="0"/>
              <a:buChar char="•"/>
            </a:pPr>
            <a:r>
              <a:rPr lang="et-EE" dirty="0">
                <a:latin typeface="Roboto Light" panose="02000000000000000000" pitchFamily="2" charset="0"/>
                <a:ea typeface="Roboto Light" panose="02000000000000000000" pitchFamily="2" charset="0"/>
              </a:rPr>
              <a:t>Osaleme aktiivselt alushariduse seaduse väljatöötamises, et lapsed jõuaksid abini võimalikult vara. </a:t>
            </a:r>
          </a:p>
          <a:p>
            <a:pPr marL="171450" indent="-171450">
              <a:lnSpc>
                <a:spcPct val="150000"/>
              </a:lnSpc>
              <a:buFont typeface="Arial" panose="020B0604020202020204" pitchFamily="34" charset="0"/>
              <a:buChar char="•"/>
            </a:pPr>
            <a:r>
              <a:rPr lang="et-EE" dirty="0">
                <a:latin typeface="Roboto Light" panose="02000000000000000000" pitchFamily="2" charset="0"/>
                <a:ea typeface="Roboto Light" panose="02000000000000000000" pitchFamily="2" charset="0"/>
              </a:rPr>
              <a:t>Teeme väga aktiivset võrgustikutööd erialaliitudega, et abi oleks lahendatud valdkondade üleselt ja lapse kodu lähedal.</a:t>
            </a:r>
          </a:p>
          <a:p>
            <a:pPr marL="171450" indent="-171450">
              <a:lnSpc>
                <a:spcPct val="150000"/>
              </a:lnSpc>
              <a:buFont typeface="Arial" panose="020B0604020202020204" pitchFamily="34" charset="0"/>
              <a:buChar char="•"/>
            </a:pPr>
            <a:r>
              <a:rPr lang="et-EE" dirty="0">
                <a:latin typeface="Roboto Light" panose="02000000000000000000" pitchFamily="2" charset="0"/>
                <a:ea typeface="Roboto Light" panose="02000000000000000000" pitchFamily="2" charset="0"/>
              </a:rPr>
              <a:t>Reformi täpsem tegevuskava peab olema valmis II kvartali lõpuks. </a:t>
            </a:r>
          </a:p>
        </p:txBody>
      </p:sp>
    </p:spTree>
    <p:extLst>
      <p:ext uri="{BB962C8B-B14F-4D97-AF65-F5344CB8AC3E}">
        <p14:creationId xmlns:p14="http://schemas.microsoft.com/office/powerpoint/2010/main" val="79751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48640" y="-144209"/>
            <a:ext cx="8229600" cy="1143000"/>
          </a:xfrm>
        </p:spPr>
        <p:txBody>
          <a:bodyPr>
            <a:normAutofit/>
          </a:bodyPr>
          <a:lstStyle/>
          <a:p>
            <a:r>
              <a:rPr lang="et-EE" sz="3600" dirty="0"/>
              <a:t>Päevakord </a:t>
            </a:r>
          </a:p>
        </p:txBody>
      </p:sp>
      <p:sp>
        <p:nvSpPr>
          <p:cNvPr id="3" name="Sisu kohatäide 2"/>
          <p:cNvSpPr>
            <a:spLocks noGrp="1"/>
          </p:cNvSpPr>
          <p:nvPr>
            <p:ph idx="1"/>
          </p:nvPr>
        </p:nvSpPr>
        <p:spPr>
          <a:xfrm>
            <a:off x="548640" y="998791"/>
            <a:ext cx="11521440" cy="5282004"/>
          </a:xfrm>
        </p:spPr>
        <p:txBody>
          <a:bodyPr>
            <a:normAutofit fontScale="85000" lnSpcReduction="20000"/>
          </a:bodyPr>
          <a:lstStyle/>
          <a:p>
            <a:pPr marL="0" indent="0">
              <a:buNone/>
            </a:pPr>
            <a:r>
              <a:rPr lang="et-EE" dirty="0"/>
              <a:t>11:00-12:00	</a:t>
            </a:r>
            <a:r>
              <a:rPr lang="et-EE" dirty="0" err="1"/>
              <a:t>EPIKoja</a:t>
            </a:r>
            <a:r>
              <a:rPr lang="et-EE" dirty="0"/>
              <a:t> majandusaasta 2020 aruande ning revisjonikomisjoni järeldusotsuse kinnitamine. </a:t>
            </a:r>
            <a:r>
              <a:rPr lang="et-EE" b="1" dirty="0"/>
              <a:t>Monika Haukanõmm</a:t>
            </a:r>
            <a:r>
              <a:rPr lang="et-EE" dirty="0"/>
              <a:t>, </a:t>
            </a:r>
            <a:r>
              <a:rPr lang="et-EE" dirty="0" err="1"/>
              <a:t>EPIKoja</a:t>
            </a:r>
            <a:r>
              <a:rPr lang="et-EE" dirty="0"/>
              <a:t> juhatuse esimees; </a:t>
            </a:r>
            <a:r>
              <a:rPr lang="et-EE" b="1" dirty="0"/>
              <a:t>Anne Tang</a:t>
            </a:r>
            <a:r>
              <a:rPr lang="et-EE" dirty="0"/>
              <a:t>, </a:t>
            </a:r>
            <a:r>
              <a:rPr lang="et-EE" dirty="0" err="1"/>
              <a:t>EPIKoja</a:t>
            </a:r>
            <a:r>
              <a:rPr lang="et-EE" dirty="0"/>
              <a:t> raamatupidaja; </a:t>
            </a:r>
            <a:r>
              <a:rPr lang="et-EE" b="1" dirty="0"/>
              <a:t>Georg </a:t>
            </a:r>
            <a:r>
              <a:rPr lang="et-EE" b="1" dirty="0" err="1"/>
              <a:t>Jurkanov</a:t>
            </a:r>
            <a:r>
              <a:rPr lang="et-EE" dirty="0"/>
              <a:t>, revisjonikomisjoni liige.</a:t>
            </a:r>
          </a:p>
          <a:p>
            <a:pPr marL="0" indent="0">
              <a:buNone/>
            </a:pPr>
            <a:endParaRPr lang="et-EE" dirty="0"/>
          </a:p>
          <a:p>
            <a:pPr marL="0" indent="0">
              <a:buNone/>
            </a:pPr>
            <a:r>
              <a:rPr lang="et-EE" dirty="0"/>
              <a:t>12:00-12:15     </a:t>
            </a:r>
            <a:r>
              <a:rPr lang="et-EE" dirty="0" err="1"/>
              <a:t>EPIKoja</a:t>
            </a:r>
            <a:r>
              <a:rPr lang="et-EE" dirty="0"/>
              <a:t> eesseisvad tegevused 2021. </a:t>
            </a:r>
            <a:r>
              <a:rPr lang="et-EE" b="1" dirty="0"/>
              <a:t>Anneli </a:t>
            </a:r>
            <a:r>
              <a:rPr lang="et-EE" b="1" dirty="0" err="1"/>
              <a:t>Habicht</a:t>
            </a:r>
            <a:r>
              <a:rPr lang="et-EE" dirty="0"/>
              <a:t>, </a:t>
            </a:r>
            <a:r>
              <a:rPr lang="et-EE" dirty="0" err="1"/>
              <a:t>EPIKoja</a:t>
            </a:r>
            <a:r>
              <a:rPr lang="et-EE" dirty="0"/>
              <a:t> tegevjuht </a:t>
            </a:r>
          </a:p>
          <a:p>
            <a:pPr marL="0" indent="0">
              <a:buNone/>
            </a:pPr>
            <a:r>
              <a:rPr lang="et-EE" dirty="0"/>
              <a:t> </a:t>
            </a:r>
          </a:p>
          <a:p>
            <a:pPr marL="0" indent="0">
              <a:buNone/>
            </a:pPr>
            <a:r>
              <a:rPr lang="et-EE" dirty="0"/>
              <a:t>12:15-12:45 paus</a:t>
            </a:r>
          </a:p>
          <a:p>
            <a:pPr marL="0" indent="0">
              <a:buNone/>
            </a:pPr>
            <a:r>
              <a:rPr lang="et-EE" dirty="0"/>
              <a:t> </a:t>
            </a:r>
          </a:p>
          <a:p>
            <a:pPr marL="0" indent="0">
              <a:buNone/>
            </a:pPr>
            <a:r>
              <a:rPr lang="et-EE" dirty="0"/>
              <a:t>12:45-13:30  Ligipääsetavuse riikliku järelevalve tegevused ja tulemused. </a:t>
            </a:r>
            <a:r>
              <a:rPr lang="et-EE" b="1" dirty="0"/>
              <a:t>Kaido-Allan Lainurm</a:t>
            </a:r>
            <a:r>
              <a:rPr lang="et-EE" dirty="0"/>
              <a:t> Tarbijakaitse- ja Tehnilise järelevalve ameti peaspetsialist (hoonete ligipääsetavus)</a:t>
            </a:r>
          </a:p>
          <a:p>
            <a:pPr marL="0" indent="0">
              <a:buNone/>
            </a:pPr>
            <a:r>
              <a:rPr lang="et-EE" dirty="0"/>
              <a:t> </a:t>
            </a:r>
          </a:p>
          <a:p>
            <a:pPr marL="0" indent="0">
              <a:buNone/>
            </a:pPr>
            <a:r>
              <a:rPr lang="et-EE" dirty="0"/>
              <a:t>13:30-14:15 Erivajadustega laste tugisüsteemi reform. </a:t>
            </a:r>
            <a:r>
              <a:rPr lang="et-EE" b="1" dirty="0"/>
              <a:t>Liina </a:t>
            </a:r>
            <a:r>
              <a:rPr lang="et-EE" b="1" dirty="0" err="1"/>
              <a:t>Lokko</a:t>
            </a:r>
            <a:r>
              <a:rPr lang="et-EE" dirty="0"/>
              <a:t>, sotsiaalministeeriumi erivajadustega laste poliitika juht</a:t>
            </a:r>
          </a:p>
          <a:p>
            <a:pPr marL="0" indent="0">
              <a:buNone/>
            </a:pPr>
            <a:r>
              <a:rPr lang="et-EE" dirty="0"/>
              <a:t> </a:t>
            </a:r>
          </a:p>
          <a:p>
            <a:pPr marL="0" indent="0">
              <a:buNone/>
            </a:pPr>
            <a:r>
              <a:rPr lang="et-EE" dirty="0"/>
              <a:t>14:15-14:30 Kokkuvõte</a:t>
            </a:r>
          </a:p>
          <a:p>
            <a:pPr marL="0" indent="0">
              <a:buNone/>
            </a:pPr>
            <a:endParaRPr lang="et-EE" dirty="0"/>
          </a:p>
          <a:p>
            <a:pPr marL="0" indent="0">
              <a:buNone/>
            </a:pPr>
            <a:endParaRPr lang="et-EE" dirty="0"/>
          </a:p>
        </p:txBody>
      </p:sp>
    </p:spTree>
    <p:extLst>
      <p:ext uri="{BB962C8B-B14F-4D97-AF65-F5344CB8AC3E}">
        <p14:creationId xmlns:p14="http://schemas.microsoft.com/office/powerpoint/2010/main" val="517868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1D59CA3-BB1C-D34D-B40E-E28FA3730B45}"/>
              </a:ext>
            </a:extLst>
          </p:cNvPr>
          <p:cNvSpPr txBox="1">
            <a:spLocks/>
          </p:cNvSpPr>
          <p:nvPr/>
        </p:nvSpPr>
        <p:spPr bwMode="auto">
          <a:xfrm>
            <a:off x="336812" y="2598098"/>
            <a:ext cx="11176316" cy="83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4400" kern="1200">
                <a:solidFill>
                  <a:schemeClr val="tx1"/>
                </a:solidFill>
                <a:latin typeface="Roboto Regular"/>
                <a:ea typeface="Roboto Regular"/>
                <a:cs typeface="Roboto Regular"/>
              </a:defRPr>
            </a:lvl1pPr>
            <a:lvl2pPr algn="l" defTabSz="457200" rtl="0" eaLnBrk="0" fontAlgn="base" hangingPunct="0">
              <a:spcBef>
                <a:spcPct val="0"/>
              </a:spcBef>
              <a:spcAft>
                <a:spcPct val="0"/>
              </a:spcAft>
              <a:defRPr sz="4400">
                <a:solidFill>
                  <a:schemeClr val="tx1"/>
                </a:solidFill>
                <a:latin typeface="Roboto Regular"/>
                <a:ea typeface="Roboto Regular"/>
                <a:cs typeface="Roboto Regular"/>
              </a:defRPr>
            </a:lvl2pPr>
            <a:lvl3pPr algn="l" defTabSz="457200" rtl="0" eaLnBrk="0" fontAlgn="base" hangingPunct="0">
              <a:spcBef>
                <a:spcPct val="0"/>
              </a:spcBef>
              <a:spcAft>
                <a:spcPct val="0"/>
              </a:spcAft>
              <a:defRPr sz="4400">
                <a:solidFill>
                  <a:schemeClr val="tx1"/>
                </a:solidFill>
                <a:latin typeface="Roboto Regular"/>
                <a:ea typeface="Roboto Regular"/>
                <a:cs typeface="Roboto Regular"/>
              </a:defRPr>
            </a:lvl3pPr>
            <a:lvl4pPr algn="l" defTabSz="457200" rtl="0" eaLnBrk="0" fontAlgn="base" hangingPunct="0">
              <a:spcBef>
                <a:spcPct val="0"/>
              </a:spcBef>
              <a:spcAft>
                <a:spcPct val="0"/>
              </a:spcAft>
              <a:defRPr sz="4400">
                <a:solidFill>
                  <a:schemeClr val="tx1"/>
                </a:solidFill>
                <a:latin typeface="Roboto Regular"/>
                <a:ea typeface="Roboto Regular"/>
                <a:cs typeface="Roboto Regular"/>
              </a:defRPr>
            </a:lvl4pPr>
            <a:lvl5pPr algn="l" defTabSz="457200" rtl="0" eaLnBrk="0" fontAlgn="base" hangingPunct="0">
              <a:spcBef>
                <a:spcPct val="0"/>
              </a:spcBef>
              <a:spcAft>
                <a:spcPct val="0"/>
              </a:spcAft>
              <a:defRPr sz="4400">
                <a:solidFill>
                  <a:schemeClr val="tx1"/>
                </a:solidFill>
                <a:latin typeface="Roboto Regular"/>
                <a:ea typeface="Roboto Regular"/>
                <a:cs typeface="Roboto Regular"/>
              </a:defRPr>
            </a:lvl5pPr>
            <a:lvl6pPr marL="457200" algn="l" defTabSz="457200" rtl="0" eaLnBrk="1" fontAlgn="base" hangingPunct="1">
              <a:spcBef>
                <a:spcPct val="0"/>
              </a:spcBef>
              <a:spcAft>
                <a:spcPct val="0"/>
              </a:spcAft>
              <a:defRPr sz="4400">
                <a:solidFill>
                  <a:schemeClr val="tx1"/>
                </a:solidFill>
                <a:latin typeface="Roboto Regular"/>
                <a:ea typeface="Roboto Regular"/>
                <a:cs typeface="Roboto Regular"/>
              </a:defRPr>
            </a:lvl6pPr>
            <a:lvl7pPr marL="914400" algn="l" defTabSz="457200" rtl="0" eaLnBrk="1" fontAlgn="base" hangingPunct="1">
              <a:spcBef>
                <a:spcPct val="0"/>
              </a:spcBef>
              <a:spcAft>
                <a:spcPct val="0"/>
              </a:spcAft>
              <a:defRPr sz="4400">
                <a:solidFill>
                  <a:schemeClr val="tx1"/>
                </a:solidFill>
                <a:latin typeface="Roboto Regular"/>
                <a:ea typeface="Roboto Regular"/>
                <a:cs typeface="Roboto Regular"/>
              </a:defRPr>
            </a:lvl7pPr>
            <a:lvl8pPr marL="1371600" algn="l" defTabSz="457200" rtl="0" eaLnBrk="1" fontAlgn="base" hangingPunct="1">
              <a:spcBef>
                <a:spcPct val="0"/>
              </a:spcBef>
              <a:spcAft>
                <a:spcPct val="0"/>
              </a:spcAft>
              <a:defRPr sz="4400">
                <a:solidFill>
                  <a:schemeClr val="tx1"/>
                </a:solidFill>
                <a:latin typeface="Roboto Regular"/>
                <a:ea typeface="Roboto Regular"/>
                <a:cs typeface="Roboto Regular"/>
              </a:defRPr>
            </a:lvl8pPr>
            <a:lvl9pPr marL="1828800" algn="l" defTabSz="457200" rtl="0" eaLnBrk="1" fontAlgn="base" hangingPunct="1">
              <a:spcBef>
                <a:spcPct val="0"/>
              </a:spcBef>
              <a:spcAft>
                <a:spcPct val="0"/>
              </a:spcAft>
              <a:defRPr sz="4400">
                <a:solidFill>
                  <a:schemeClr val="tx1"/>
                </a:solidFill>
                <a:latin typeface="Roboto Regular"/>
                <a:ea typeface="Roboto Regular"/>
                <a:cs typeface="Roboto Regular"/>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t-EE" sz="3200" b="1" dirty="0">
                <a:solidFill>
                  <a:prstClr val="white"/>
                </a:solidFill>
                <a:latin typeface="Roboto" panose="02000000000000000000" pitchFamily="2" charset="0"/>
                <a:ea typeface="Roboto" panose="02000000000000000000" pitchFamily="2" charset="0"/>
              </a:rPr>
              <a:t>Mis on Teie küsimused mulle?</a:t>
            </a:r>
          </a:p>
        </p:txBody>
      </p:sp>
    </p:spTree>
    <p:extLst>
      <p:ext uri="{BB962C8B-B14F-4D97-AF65-F5344CB8AC3E}">
        <p14:creationId xmlns:p14="http://schemas.microsoft.com/office/powerpoint/2010/main" val="311405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AED48-DFB6-1045-9B74-85F8AD6B05A9}"/>
              </a:ext>
            </a:extLst>
          </p:cNvPr>
          <p:cNvSpPr>
            <a:spLocks noGrp="1"/>
          </p:cNvSpPr>
          <p:nvPr>
            <p:ph type="ctrTitle"/>
          </p:nvPr>
        </p:nvSpPr>
        <p:spPr>
          <a:xfrm>
            <a:off x="601683" y="4156363"/>
            <a:ext cx="10988634" cy="950419"/>
          </a:xfrm>
        </p:spPr>
        <p:txBody>
          <a:bodyPr anchor="ctr">
            <a:normAutofit fontScale="90000"/>
          </a:bodyPr>
          <a:lstStyle/>
          <a:p>
            <a:r>
              <a:rPr lang="en-GB" sz="3200" dirty="0" err="1">
                <a:latin typeface="Roboto Light" panose="02000000000000000000" pitchFamily="2" charset="0"/>
                <a:ea typeface="Roboto Light" panose="02000000000000000000" pitchFamily="2" charset="0"/>
              </a:rPr>
              <a:t>Täna</a:t>
            </a:r>
            <a:r>
              <a:rPr lang="et-EE" sz="3200" dirty="0">
                <a:latin typeface="Roboto Light" panose="02000000000000000000" pitchFamily="2" charset="0"/>
                <a:ea typeface="Roboto Light" panose="02000000000000000000" pitchFamily="2" charset="0"/>
              </a:rPr>
              <a:t>n</a:t>
            </a:r>
            <a:r>
              <a:rPr lang="en-GB" sz="3200" dirty="0">
                <a:latin typeface="Roboto Light" panose="02000000000000000000" pitchFamily="2" charset="0"/>
                <a:ea typeface="Roboto Light" panose="02000000000000000000" pitchFamily="2" charset="0"/>
              </a:rPr>
              <a:t> </a:t>
            </a:r>
            <a:r>
              <a:rPr lang="et-EE" sz="3200" dirty="0">
                <a:latin typeface="Roboto Light" panose="02000000000000000000" pitchFamily="2" charset="0"/>
                <a:ea typeface="Roboto Light" panose="02000000000000000000" pitchFamily="2" charset="0"/>
              </a:rPr>
              <a:t>kaasa mõtlemast</a:t>
            </a:r>
            <a:r>
              <a:rPr lang="en-GB" sz="3200" dirty="0">
                <a:latin typeface="Roboto Light" panose="02000000000000000000" pitchFamily="2" charset="0"/>
                <a:ea typeface="Roboto Light" panose="02000000000000000000" pitchFamily="2" charset="0"/>
              </a:rPr>
              <a:t>!</a:t>
            </a:r>
            <a:br>
              <a:rPr lang="et-EE" sz="3200" dirty="0">
                <a:latin typeface="Roboto Light" panose="02000000000000000000" pitchFamily="2" charset="0"/>
                <a:ea typeface="Roboto Light" panose="02000000000000000000" pitchFamily="2" charset="0"/>
              </a:rPr>
            </a:br>
            <a:br>
              <a:rPr lang="et-EE" sz="3200" dirty="0">
                <a:latin typeface="Roboto Light" panose="02000000000000000000" pitchFamily="2" charset="0"/>
                <a:ea typeface="Roboto Light" panose="02000000000000000000" pitchFamily="2" charset="0"/>
              </a:rPr>
            </a:br>
            <a:r>
              <a:rPr lang="et-EE" sz="2400" dirty="0">
                <a:latin typeface="Roboto Light" panose="02000000000000000000" pitchFamily="2" charset="0"/>
                <a:ea typeface="Roboto Light" panose="02000000000000000000" pitchFamily="2" charset="0"/>
              </a:rPr>
              <a:t>Loodame väga heale koostööle ja sisulisele edule, </a:t>
            </a:r>
            <a:br>
              <a:rPr lang="et-EE" sz="2400" dirty="0">
                <a:latin typeface="Roboto Light" panose="02000000000000000000" pitchFamily="2" charset="0"/>
                <a:ea typeface="Roboto Light" panose="02000000000000000000" pitchFamily="2" charset="0"/>
              </a:rPr>
            </a:br>
            <a:r>
              <a:rPr lang="et-EE" sz="2400" dirty="0">
                <a:latin typeface="Roboto Light" panose="02000000000000000000" pitchFamily="2" charset="0"/>
                <a:ea typeface="Roboto Light" panose="02000000000000000000" pitchFamily="2" charset="0"/>
              </a:rPr>
              <a:t>mis aitaks lapsi ja peresid sellel keerulisel teekonnal. </a:t>
            </a:r>
            <a:br>
              <a:rPr lang="et-EE" sz="3200" dirty="0">
                <a:latin typeface="Roboto Light" panose="02000000000000000000" pitchFamily="2" charset="0"/>
                <a:ea typeface="Roboto Light" panose="02000000000000000000" pitchFamily="2" charset="0"/>
              </a:rPr>
            </a:br>
            <a:br>
              <a:rPr lang="et-EE" sz="3200" dirty="0">
                <a:latin typeface="Roboto Light" panose="02000000000000000000" pitchFamily="2" charset="0"/>
                <a:ea typeface="Roboto Light" panose="02000000000000000000" pitchFamily="2" charset="0"/>
              </a:rPr>
            </a:br>
            <a:br>
              <a:rPr lang="et-EE" sz="3200" dirty="0">
                <a:latin typeface="Roboto Light" panose="02000000000000000000" pitchFamily="2" charset="0"/>
                <a:ea typeface="Roboto Light" panose="02000000000000000000" pitchFamily="2" charset="0"/>
              </a:rPr>
            </a:br>
            <a:br>
              <a:rPr lang="et-EE" sz="3200" dirty="0">
                <a:latin typeface="Roboto Light" panose="02000000000000000000" pitchFamily="2" charset="0"/>
                <a:ea typeface="Roboto Light" panose="02000000000000000000" pitchFamily="2" charset="0"/>
              </a:rPr>
            </a:br>
            <a:r>
              <a:rPr lang="et-EE" sz="2400" dirty="0">
                <a:latin typeface="Roboto Light" panose="02000000000000000000" pitchFamily="2" charset="0"/>
                <a:ea typeface="Roboto Light" panose="02000000000000000000" pitchFamily="2" charset="0"/>
              </a:rPr>
              <a:t>Liina Lokko</a:t>
            </a:r>
            <a:br>
              <a:rPr lang="et-EE" sz="2400" dirty="0">
                <a:latin typeface="Roboto Light" panose="02000000000000000000" pitchFamily="2" charset="0"/>
                <a:ea typeface="Roboto Light" panose="02000000000000000000" pitchFamily="2" charset="0"/>
              </a:rPr>
            </a:br>
            <a:r>
              <a:rPr lang="et-EE" sz="2400" dirty="0">
                <a:latin typeface="Roboto Light" panose="02000000000000000000" pitchFamily="2" charset="0"/>
                <a:ea typeface="Roboto Light" panose="02000000000000000000" pitchFamily="2" charset="0"/>
              </a:rPr>
              <a:t>Erivajadusega laste poliitika juht</a:t>
            </a:r>
            <a:br>
              <a:rPr lang="et-EE" sz="2400" dirty="0">
                <a:latin typeface="Roboto Light" panose="02000000000000000000" pitchFamily="2" charset="0"/>
                <a:ea typeface="Roboto Light" panose="02000000000000000000" pitchFamily="2" charset="0"/>
              </a:rPr>
            </a:br>
            <a:r>
              <a:rPr lang="et-EE" sz="2400" dirty="0">
                <a:latin typeface="Roboto Light" panose="02000000000000000000" pitchFamily="2" charset="0"/>
                <a:ea typeface="Roboto Light" panose="02000000000000000000" pitchFamily="2" charset="0"/>
              </a:rPr>
              <a:t>2021</a:t>
            </a:r>
            <a:br>
              <a:rPr lang="et-EE" dirty="0">
                <a:latin typeface="Roboto Light" panose="02000000000000000000" pitchFamily="2" charset="0"/>
                <a:ea typeface="Roboto Light" panose="02000000000000000000" pitchFamily="2" charset="0"/>
              </a:rPr>
            </a:br>
            <a:endParaRPr lang="x-none"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72760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p:txBody>
          <a:bodyPr/>
          <a:lstStyle/>
          <a:p>
            <a:r>
              <a:rPr lang="et-EE" dirty="0"/>
              <a:t>Päeva kokkuvõte</a:t>
            </a:r>
          </a:p>
        </p:txBody>
      </p:sp>
      <p:sp>
        <p:nvSpPr>
          <p:cNvPr id="3" name="Alapealkiri 2"/>
          <p:cNvSpPr>
            <a:spLocks noGrp="1"/>
          </p:cNvSpPr>
          <p:nvPr>
            <p:ph type="subTitle" idx="1"/>
          </p:nvPr>
        </p:nvSpPr>
        <p:spPr/>
        <p:txBody>
          <a:bodyPr/>
          <a:lstStyle/>
          <a:p>
            <a:endParaRPr lang="et-EE" dirty="0"/>
          </a:p>
        </p:txBody>
      </p:sp>
    </p:spTree>
    <p:extLst>
      <p:ext uri="{BB962C8B-B14F-4D97-AF65-F5344CB8AC3E}">
        <p14:creationId xmlns:p14="http://schemas.microsoft.com/office/powerpoint/2010/main" val="34400945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lgn="ctr"/>
            <a:r>
              <a:rPr lang="en-GB" dirty="0"/>
              <a:t>P</a:t>
            </a:r>
            <a:r>
              <a:rPr lang="et-EE" dirty="0" err="1"/>
              <a:t>eatse</a:t>
            </a:r>
            <a:r>
              <a:rPr lang="et-EE" dirty="0"/>
              <a:t> kohtumiseni</a:t>
            </a:r>
            <a:r>
              <a:rPr lang="en-GB" dirty="0"/>
              <a:t> </a:t>
            </a:r>
            <a:br>
              <a:rPr lang="en-GB" dirty="0"/>
            </a:br>
            <a:r>
              <a:rPr lang="en-GB" dirty="0" err="1"/>
              <a:t>ja</a:t>
            </a:r>
            <a:r>
              <a:rPr lang="en-GB" dirty="0"/>
              <a:t> </a:t>
            </a:r>
            <a:r>
              <a:rPr lang="en-GB" dirty="0" err="1"/>
              <a:t>tugevat</a:t>
            </a:r>
            <a:r>
              <a:rPr lang="en-GB" dirty="0"/>
              <a:t> </a:t>
            </a:r>
            <a:r>
              <a:rPr lang="en-GB" dirty="0" err="1"/>
              <a:t>tervist</a:t>
            </a:r>
            <a:r>
              <a:rPr lang="et-EE" dirty="0"/>
              <a:t>!</a:t>
            </a:r>
          </a:p>
        </p:txBody>
      </p:sp>
      <p:sp>
        <p:nvSpPr>
          <p:cNvPr id="3" name="Teksti kohatäide 2"/>
          <p:cNvSpPr>
            <a:spLocks noGrp="1"/>
          </p:cNvSpPr>
          <p:nvPr>
            <p:ph type="body" idx="1"/>
          </p:nvPr>
        </p:nvSpPr>
        <p:spPr/>
        <p:txBody>
          <a:bodyPr/>
          <a:lstStyle/>
          <a:p>
            <a:endParaRPr lang="et-EE"/>
          </a:p>
        </p:txBody>
      </p:sp>
    </p:spTree>
    <p:extLst>
      <p:ext uri="{BB962C8B-B14F-4D97-AF65-F5344CB8AC3E}">
        <p14:creationId xmlns:p14="http://schemas.microsoft.com/office/powerpoint/2010/main" val="2458107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n-GB" dirty="0"/>
              <a:t>P</a:t>
            </a:r>
            <a:r>
              <a:rPr lang="et-EE" dirty="0" err="1"/>
              <a:t>rotokollilised</a:t>
            </a:r>
            <a:r>
              <a:rPr lang="et-EE" dirty="0"/>
              <a:t> küsimused</a:t>
            </a:r>
          </a:p>
        </p:txBody>
      </p:sp>
      <p:sp>
        <p:nvSpPr>
          <p:cNvPr id="3" name="Sisu kohatäide 2"/>
          <p:cNvSpPr>
            <a:spLocks noGrp="1"/>
          </p:cNvSpPr>
          <p:nvPr>
            <p:ph idx="1"/>
          </p:nvPr>
        </p:nvSpPr>
        <p:spPr>
          <a:xfrm>
            <a:off x="838200" y="1573377"/>
            <a:ext cx="10515600" cy="4351338"/>
          </a:xfrm>
        </p:spPr>
        <p:txBody>
          <a:bodyPr>
            <a:normAutofit fontScale="92500" lnSpcReduction="10000"/>
          </a:bodyPr>
          <a:lstStyle/>
          <a:p>
            <a:endParaRPr lang="en-GB" sz="3600" dirty="0"/>
          </a:p>
          <a:p>
            <a:pPr marL="0" indent="0">
              <a:buNone/>
            </a:pPr>
            <a:r>
              <a:rPr lang="et-EE" sz="3600" dirty="0"/>
              <a:t>1. Koosoleku juhataja kinnitamine – Monika Haukanõmm</a:t>
            </a:r>
          </a:p>
          <a:p>
            <a:pPr marL="0" indent="0">
              <a:buNone/>
            </a:pPr>
            <a:r>
              <a:rPr lang="et-EE" sz="3600" dirty="0"/>
              <a:t>2. Häältelugemiskomisjoni kinnitamine – Tiina Möll, Mihkel Tõkke, Tauno </a:t>
            </a:r>
            <a:r>
              <a:rPr lang="et-EE" sz="3600" dirty="0" err="1"/>
              <a:t>Asuja</a:t>
            </a:r>
            <a:endParaRPr lang="et-EE" sz="3600" dirty="0"/>
          </a:p>
          <a:p>
            <a:pPr marL="0" indent="0">
              <a:buNone/>
            </a:pPr>
            <a:r>
              <a:rPr lang="et-EE" sz="3600" dirty="0"/>
              <a:t>3. </a:t>
            </a:r>
            <a:r>
              <a:rPr lang="et-EE" sz="3600" dirty="0" err="1"/>
              <a:t>Protokollija</a:t>
            </a:r>
            <a:r>
              <a:rPr lang="et-EE" sz="3600" dirty="0"/>
              <a:t> kinnitamine – Marja-Liisa Pihlak</a:t>
            </a:r>
          </a:p>
          <a:p>
            <a:pPr marL="0" indent="0">
              <a:buNone/>
            </a:pPr>
            <a:r>
              <a:rPr lang="et-EE" sz="3600" dirty="0"/>
              <a:t>4. Päevakorra kinnitamine</a:t>
            </a:r>
          </a:p>
          <a:p>
            <a:pPr marL="0" indent="0">
              <a:buNone/>
            </a:pPr>
            <a:endParaRPr lang="et-EE" sz="3600" dirty="0"/>
          </a:p>
          <a:p>
            <a:pPr marL="0" indent="0">
              <a:buNone/>
            </a:pPr>
            <a:r>
              <a:rPr lang="et-EE" sz="3600" dirty="0"/>
              <a:t>HÄÄLETUS</a:t>
            </a:r>
          </a:p>
          <a:p>
            <a:endParaRPr lang="et-EE" dirty="0"/>
          </a:p>
        </p:txBody>
      </p:sp>
    </p:spTree>
    <p:extLst>
      <p:ext uri="{BB962C8B-B14F-4D97-AF65-F5344CB8AC3E}">
        <p14:creationId xmlns:p14="http://schemas.microsoft.com/office/powerpoint/2010/main" val="1950274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p:txBody>
          <a:bodyPr/>
          <a:lstStyle/>
          <a:p>
            <a:r>
              <a:rPr lang="et-EE" dirty="0" err="1"/>
              <a:t>EPIKoja</a:t>
            </a:r>
            <a:r>
              <a:rPr lang="et-EE" dirty="0"/>
              <a:t> majandusaasta aruanne 2020</a:t>
            </a:r>
          </a:p>
        </p:txBody>
      </p:sp>
      <p:sp>
        <p:nvSpPr>
          <p:cNvPr id="3" name="Alapealkiri 2"/>
          <p:cNvSpPr>
            <a:spLocks noGrp="1"/>
          </p:cNvSpPr>
          <p:nvPr>
            <p:ph type="subTitle" idx="1"/>
          </p:nvPr>
        </p:nvSpPr>
        <p:spPr/>
        <p:txBody>
          <a:bodyPr/>
          <a:lstStyle/>
          <a:p>
            <a:r>
              <a:rPr lang="et-EE" dirty="0"/>
              <a:t>Sisuaruande lühiülevaade</a:t>
            </a:r>
          </a:p>
          <a:p>
            <a:r>
              <a:rPr lang="et-EE" b="1" dirty="0"/>
              <a:t>Monika Haukanõmm</a:t>
            </a:r>
          </a:p>
          <a:p>
            <a:r>
              <a:rPr lang="et-EE" dirty="0" err="1"/>
              <a:t>EPIKoja</a:t>
            </a:r>
            <a:r>
              <a:rPr lang="et-EE" dirty="0"/>
              <a:t> juhatuse esimees</a:t>
            </a:r>
          </a:p>
        </p:txBody>
      </p:sp>
    </p:spTree>
    <p:extLst>
      <p:ext uri="{BB962C8B-B14F-4D97-AF65-F5344CB8AC3E}">
        <p14:creationId xmlns:p14="http://schemas.microsoft.com/office/powerpoint/2010/main" val="656605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31775"/>
            <a:ext cx="10515600" cy="1325563"/>
          </a:xfrm>
        </p:spPr>
        <p:txBody>
          <a:bodyPr>
            <a:normAutofit/>
          </a:bodyPr>
          <a:lstStyle/>
          <a:p>
            <a:r>
              <a:rPr lang="et-EE" b="1" dirty="0"/>
              <a:t>2020 prioriteedid</a:t>
            </a:r>
            <a:br>
              <a:rPr lang="et-EE" b="1" dirty="0"/>
            </a:br>
            <a:endParaRPr lang="en-US" b="1" dirty="0"/>
          </a:p>
        </p:txBody>
      </p:sp>
      <p:sp>
        <p:nvSpPr>
          <p:cNvPr id="3" name="Content Placeholder 2"/>
          <p:cNvSpPr>
            <a:spLocks noGrp="1"/>
          </p:cNvSpPr>
          <p:nvPr>
            <p:ph idx="1"/>
          </p:nvPr>
        </p:nvSpPr>
        <p:spPr>
          <a:xfrm>
            <a:off x="466725" y="1427592"/>
            <a:ext cx="11144250" cy="4351338"/>
          </a:xfrm>
        </p:spPr>
        <p:txBody>
          <a:bodyPr>
            <a:normAutofit fontScale="92500" lnSpcReduction="10000"/>
          </a:bodyPr>
          <a:lstStyle/>
          <a:p>
            <a:r>
              <a:rPr lang="et-EE" sz="4000" dirty="0"/>
              <a:t>KOV tasandi sotsiaalkaitse tugevnemisele kaasaaitamine </a:t>
            </a:r>
          </a:p>
          <a:p>
            <a:endParaRPr lang="et-EE" sz="4000" dirty="0"/>
          </a:p>
          <a:p>
            <a:r>
              <a:rPr lang="et-EE" sz="4000" dirty="0"/>
              <a:t>Sihtgrupi (puudega inimesed, kroonilised haiged ja nende lähedased) teavitamise tõhustamine (sh väljapoole </a:t>
            </a:r>
            <a:r>
              <a:rPr lang="et-EE" sz="4000" dirty="0" err="1"/>
              <a:t>EPIKoja</a:t>
            </a:r>
            <a:r>
              <a:rPr lang="et-EE" sz="4000" dirty="0"/>
              <a:t> liikmete liikmeskonda) </a:t>
            </a:r>
          </a:p>
          <a:p>
            <a:pPr marL="0" indent="0">
              <a:buNone/>
            </a:pPr>
            <a:endParaRPr lang="et-EE" sz="4000" dirty="0"/>
          </a:p>
          <a:p>
            <a:r>
              <a:rPr lang="et-EE" sz="4000" dirty="0" err="1"/>
              <a:t>EPIKoja</a:t>
            </a:r>
            <a:r>
              <a:rPr lang="et-EE" sz="4000" dirty="0"/>
              <a:t> võrgustiku huvikaitse- ja </a:t>
            </a:r>
            <a:r>
              <a:rPr lang="et-EE" sz="4000" dirty="0" err="1"/>
              <a:t>rahastusmudeli</a:t>
            </a:r>
            <a:r>
              <a:rPr lang="et-EE" sz="4000" dirty="0"/>
              <a:t> uuenduste väljatöötamine koostöös </a:t>
            </a:r>
            <a:r>
              <a:rPr lang="et-EE" sz="4000" dirty="0" err="1"/>
              <a:t>EPIFondiga</a:t>
            </a:r>
            <a:endParaRPr lang="et-EE" sz="4000" dirty="0"/>
          </a:p>
          <a:p>
            <a:endParaRPr lang="et-EE" sz="4000" dirty="0"/>
          </a:p>
          <a:p>
            <a:pPr lvl="0"/>
            <a:endParaRPr lang="et-EE" sz="4000" dirty="0">
              <a:solidFill>
                <a:prstClr val="black"/>
              </a:solidFill>
            </a:endParaRPr>
          </a:p>
        </p:txBody>
      </p:sp>
    </p:spTree>
    <p:extLst>
      <p:ext uri="{BB962C8B-B14F-4D97-AF65-F5344CB8AC3E}">
        <p14:creationId xmlns:p14="http://schemas.microsoft.com/office/powerpoint/2010/main" val="2014657496"/>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TJA_yld">
  <a:themeElements>
    <a:clrScheme name="TTJA">
      <a:dk1>
        <a:srgbClr val="000000"/>
      </a:dk1>
      <a:lt1>
        <a:srgbClr val="FFFFFF"/>
      </a:lt1>
      <a:dk2>
        <a:srgbClr val="0071CE"/>
      </a:dk2>
      <a:lt2>
        <a:srgbClr val="E7E6E6"/>
      </a:lt2>
      <a:accent1>
        <a:srgbClr val="00AEFF"/>
      </a:accent1>
      <a:accent2>
        <a:srgbClr val="0077C0"/>
      </a:accent2>
      <a:accent3>
        <a:srgbClr val="FFB116"/>
      </a:accent3>
      <a:accent4>
        <a:srgbClr val="002200"/>
      </a:accent4>
      <a:accent5>
        <a:srgbClr val="5B9BD5"/>
      </a:accent5>
      <a:accent6>
        <a:srgbClr val="70AD47"/>
      </a:accent6>
      <a:hlink>
        <a:srgbClr val="0563C1"/>
      </a:hlink>
      <a:folHlink>
        <a:srgbClr val="AAAAA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TJA_template_" id="{93A24220-D2E1-3E4D-9B87-2908F5114B64}" vid="{F10F25E0-44EE-1F4E-89B8-C34CF97EF53B}"/>
    </a:ext>
  </a:extLst>
</a:theme>
</file>

<file path=ppt/theme/theme4.xml><?xml version="1.0" encoding="utf-8"?>
<a:theme xmlns:a="http://schemas.openxmlformats.org/drawingml/2006/main" name="Kontrastne äriesitlus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870241_TF02895266" id="{50523B63-9E8A-4DE3-8B80-6F46C56AC41C}" vid="{B5F212DF-E9B5-42B8-972B-311A7939C46E}"/>
    </a:ext>
  </a:extLst>
</a:theme>
</file>

<file path=ppt/theme/theme5.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2563</TotalTime>
  <Words>3240</Words>
  <Application>Microsoft Office PowerPoint</Application>
  <PresentationFormat>Laiekraan</PresentationFormat>
  <Paragraphs>356</Paragraphs>
  <Slides>63</Slides>
  <Notes>11</Notes>
  <HiddenSlides>0</HiddenSlides>
  <MMClips>0</MMClips>
  <ScaleCrop>false</ScaleCrop>
  <HeadingPairs>
    <vt:vector size="6" baseType="variant">
      <vt:variant>
        <vt:lpstr>Kasutatud fondid</vt:lpstr>
      </vt:variant>
      <vt:variant>
        <vt:i4>12</vt:i4>
      </vt:variant>
      <vt:variant>
        <vt:lpstr>Kujundus</vt:lpstr>
      </vt:variant>
      <vt:variant>
        <vt:i4>4</vt:i4>
      </vt:variant>
      <vt:variant>
        <vt:lpstr>Slaidipealkirjad</vt:lpstr>
      </vt:variant>
      <vt:variant>
        <vt:i4>63</vt:i4>
      </vt:variant>
    </vt:vector>
  </HeadingPairs>
  <TitlesOfParts>
    <vt:vector size="79" baseType="lpstr">
      <vt:lpstr>Arial</vt:lpstr>
      <vt:lpstr>Calibri</vt:lpstr>
      <vt:lpstr>Calibri Light</vt:lpstr>
      <vt:lpstr>Franklin Gothic Medium</vt:lpstr>
      <vt:lpstr>Raleway</vt:lpstr>
      <vt:lpstr>Raleway ExtraBold</vt:lpstr>
      <vt:lpstr>Roboto</vt:lpstr>
      <vt:lpstr>Roboto Black</vt:lpstr>
      <vt:lpstr>Roboto Light</vt:lpstr>
      <vt:lpstr>Symbol</vt:lpstr>
      <vt:lpstr>Trebuchet MS</vt:lpstr>
      <vt:lpstr>Wingdings</vt:lpstr>
      <vt:lpstr>Office'i kujundus</vt:lpstr>
      <vt:lpstr>1_Office'i kujundus</vt:lpstr>
      <vt:lpstr>TTJA_yld</vt:lpstr>
      <vt:lpstr>Kontrastne äriesitlus 16x9</vt:lpstr>
      <vt:lpstr>EPIKoja üldkoosolek 1/2021</vt:lpstr>
      <vt:lpstr>Tehnilised küsimused</vt:lpstr>
      <vt:lpstr>EPIKoja liikmete tähtpäevad</vt:lpstr>
      <vt:lpstr>EPIKoja liikmete uute juhtide tutvustamine</vt:lpstr>
      <vt:lpstr>Protokollilised küsimused</vt:lpstr>
      <vt:lpstr>Päevakord </vt:lpstr>
      <vt:lpstr>Protokollilised küsimused</vt:lpstr>
      <vt:lpstr>EPIKoja majandusaasta aruanne 2020</vt:lpstr>
      <vt:lpstr>2020 prioriteedid </vt:lpstr>
      <vt:lpstr>Peamised huvikaitsetegevused ja -saavutused 2020 </vt:lpstr>
      <vt:lpstr>Peamised kommunikatsioonitegevused 2020</vt:lpstr>
      <vt:lpstr>Peamised välissuhete tegevused 2020</vt:lpstr>
      <vt:lpstr>Olulisemad arendustegevused 2020</vt:lpstr>
      <vt:lpstr>Olulisemad lisaprojektid 2020 I</vt:lpstr>
      <vt:lpstr>Olulisemad lisaprojektid 2020 II</vt:lpstr>
      <vt:lpstr>EPIKoja majandusaasta aruanne 2020</vt:lpstr>
      <vt:lpstr>PowerPointi esitlus</vt:lpstr>
      <vt:lpstr>PowerPointi esitlus</vt:lpstr>
      <vt:lpstr>PowerPointi esitlus</vt:lpstr>
      <vt:lpstr>PowerPointi esitlus</vt:lpstr>
      <vt:lpstr>Revisjonikomisjoni järelotsuse kuulamine</vt:lpstr>
      <vt:lpstr>PowerPointi esitlus</vt:lpstr>
      <vt:lpstr>PowerPointi esitlus</vt:lpstr>
      <vt:lpstr>PowerPointi esitlus</vt:lpstr>
      <vt:lpstr>EPIKoja 2020. aasta majandusaasta aruande kinnitamine  Hääletus</vt:lpstr>
      <vt:lpstr>Eesootavad sündmused EPIKoja liikmetele Anneli Habicht EPIKoja tegevjuht</vt:lpstr>
      <vt:lpstr>Eesootavad sündmused EPIKoja liikmetele</vt:lpstr>
      <vt:lpstr>PAUS kuni 12:45</vt:lpstr>
      <vt:lpstr>Hoonete ligipääsetavus ja  selle tagamine</vt:lpstr>
      <vt:lpstr>TTJA roll ligipääsetavuse riikliku järelevalve teostamisel</vt:lpstr>
      <vt:lpstr>Põhimõtted, millest lähtume</vt:lpstr>
      <vt:lpstr>Objektide valik</vt:lpstr>
      <vt:lpstr>Objektide valik</vt:lpstr>
      <vt:lpstr>Mida kohapeal teeme</vt:lpstr>
      <vt:lpstr>PowerPointi esitlus</vt:lpstr>
      <vt:lpstr>Hinnangu tekkimine</vt:lpstr>
      <vt:lpstr>Menetluse edasisest käigust</vt:lpstr>
      <vt:lpstr>PowerPointi esitlus</vt:lpstr>
      <vt:lpstr>Tööriistad</vt:lpstr>
      <vt:lpstr>PowerPointi esitlus</vt:lpstr>
      <vt:lpstr>Õiguslik kontekst</vt:lpstr>
      <vt:lpstr>Puuetega inimeste õiguste konventsioon</vt:lpstr>
      <vt:lpstr>Ehitusseadustik</vt:lpstr>
      <vt:lpstr>PowerPointi esitlus</vt:lpstr>
      <vt:lpstr>PowerPointi esitlus</vt:lpstr>
      <vt:lpstr>Kohaliku omavalitsuse pädevus</vt:lpstr>
      <vt:lpstr>TTJA pädevus</vt:lpstr>
      <vt:lpstr>PowerPointi esitlus</vt:lpstr>
      <vt:lpstr>Tänan kuulamast!</vt:lpstr>
      <vt:lpstr>Erivajadusega laste tugisüsteemi uuendamine Eesti Puuetega Inimeste Kojale   </vt:lpstr>
      <vt:lpstr>Muutuste vajalikkus</vt:lpstr>
      <vt:lpstr>Kes need lapsed on, keda reform puudutab? </vt:lpstr>
      <vt:lpstr>Kõik psüühikahäirega lapsed, ei ole puudega lapsed.  </vt:lpstr>
      <vt:lpstr>Kõik psüühikahäirega lapsed, ei ole puudega lapsed.  </vt:lpstr>
      <vt:lpstr>Põhiprobleemid pere vaatest</vt:lpstr>
      <vt:lpstr>Tugisüsteemi korrastamise läbivad põhimõtted</vt:lpstr>
      <vt:lpstr>PowerPointi esitlus</vt:lpstr>
      <vt:lpstr>PowerPointi esitlus</vt:lpstr>
      <vt:lpstr>PowerPointi esitlus</vt:lpstr>
      <vt:lpstr>PowerPointi esitlus</vt:lpstr>
      <vt:lpstr>Tänan kaasa mõtlemast!  Loodame väga heale koostööle ja sisulisele edule,  mis aitaks lapsi ja peresid sellel keerulisel teekonnal.     Liina Lokko Erivajadusega laste poliitika juht 2021 </vt:lpstr>
      <vt:lpstr>Päeva kokkuvõte</vt:lpstr>
      <vt:lpstr>Peatse kohtumiseni  ja tugevat tervist!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EPIKoja majandusaasta aruanne 2016</dc:title>
  <dc:creator>Windows User</dc:creator>
  <cp:lastModifiedBy>Monika Haukanõmm</cp:lastModifiedBy>
  <cp:revision>113</cp:revision>
  <dcterms:created xsi:type="dcterms:W3CDTF">2017-04-26T06:54:23Z</dcterms:created>
  <dcterms:modified xsi:type="dcterms:W3CDTF">2021-06-28T09:22:57Z</dcterms:modified>
</cp:coreProperties>
</file>